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77" r:id="rId2"/>
    <p:sldId id="319" r:id="rId3"/>
    <p:sldId id="320" r:id="rId4"/>
    <p:sldId id="354" r:id="rId5"/>
    <p:sldId id="355" r:id="rId6"/>
    <p:sldId id="357" r:id="rId7"/>
    <p:sldId id="358" r:id="rId8"/>
    <p:sldId id="360" r:id="rId9"/>
    <p:sldId id="361" r:id="rId10"/>
    <p:sldId id="385" r:id="rId11"/>
    <p:sldId id="381" r:id="rId12"/>
    <p:sldId id="379" r:id="rId13"/>
    <p:sldId id="382" r:id="rId14"/>
    <p:sldId id="387" r:id="rId15"/>
    <p:sldId id="378" r:id="rId16"/>
  </p:sldIdLst>
  <p:sldSz cx="9144000" cy="5143500" type="screen16x9"/>
  <p:notesSz cx="7102475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0">
          <p15:clr>
            <a:srgbClr val="A4A3A4"/>
          </p15:clr>
        </p15:guide>
        <p15:guide id="2" pos="3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BEEA"/>
    <a:srgbClr val="BF5985"/>
    <a:srgbClr val="AB3779"/>
    <a:srgbClr val="AB3B6B"/>
    <a:srgbClr val="E1A7C0"/>
    <a:srgbClr val="CADF5F"/>
    <a:srgbClr val="A95DAB"/>
    <a:srgbClr val="E3BC41"/>
    <a:srgbClr val="BCB48A"/>
    <a:srgbClr val="CE8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1" autoAdjust="0"/>
    <p:restoredTop sz="94660"/>
  </p:normalViewPr>
  <p:slideViewPr>
    <p:cSldViewPr showGuides="1">
      <p:cViewPr varScale="1">
        <p:scale>
          <a:sx n="136" d="100"/>
          <a:sy n="136" d="100"/>
        </p:scale>
        <p:origin x="102" y="144"/>
      </p:cViewPr>
      <p:guideLst>
        <p:guide orient="horz" pos="2210"/>
        <p:guide pos="34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\DCOMRI\Adolfo%20Jimenez\Gestion%20Adolfo%20JImenez\DATOS%20PARA%20HERACLIO\INMIGRACI&#211;N\CONFERENCIA\Graficos_tablas_Perfiles%20202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\DCOMRI\Adolfo%20Jimenez\Gestion%20Adolfo%20JImenez\DATOS%20PARA%20HERACLIO\INMIGRACI&#211;N\CONFERENCIA\Graficos_tablas_Perfiles%202024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DCOMRI\Adolfo%20Jimenez\Gestion%20Adolfo%20JImenez\DATOS%20PARA%20HERACLIO\INMIGRACI&#211;N\CONFERENCIA\Graficos_tablas_Perfiles%202024.xlsx" TargetMode="External"/><Relationship Id="rId1" Type="http://schemas.openxmlformats.org/officeDocument/2006/relationships/image" Target="../media/image29.jpe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DCOMRI\Adolfo%20Jimenez\Gestion%20Adolfo%20JImenez\DATOS%20PARA%20HERACLIO\INMIGRACI&#211;N\CONFERENCIA\Graficos_tablas_Perfiles%202024.xlsx" TargetMode="External"/><Relationship Id="rId1" Type="http://schemas.openxmlformats.org/officeDocument/2006/relationships/image" Target="../media/image30.jpeg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\DCOMRI\Adolfo%20Jimenez\Gestion%20Adolfo%20JImenez\DATOS%20PARA%20HERACLIO\INMIGRACI&#211;N\CONFERENCIA\Graficos_tablas_Perfiles%202024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DCOMRI\Adolfo%20Jimenez\Gestion%20Adolfo%20JImenez\DATOS%20PARA%20HERACLIO\INMIGRACI&#211;N\CONFERENCIA\Graficos_tablas_Perfiles%202024.xlsx" TargetMode="External"/><Relationship Id="rId1" Type="http://schemas.openxmlformats.org/officeDocument/2006/relationships/image" Target="../media/image29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83443609472771E-3"/>
          <c:y val="7.7141294838145233E-2"/>
          <c:w val="0.98888123775402603"/>
          <c:h val="0.80945027704870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Sectores!$B$11</c:f>
              <c:strCache>
                <c:ptCount val="1"/>
                <c:pt idx="0">
                  <c:v>Distribución Trabajadores</c:v>
                </c:pt>
              </c:strCache>
            </c:strRef>
          </c:tx>
          <c:spPr>
            <a:pattFill prst="dkHorz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dLbl>
              <c:idx val="1"/>
              <c:layout>
                <c:manualLayout>
                  <c:x val="-5.5555555555555558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ED-406E-BE14-B5790F36988F}"/>
                </c:ext>
              </c:extLst>
            </c:dLbl>
            <c:dLbl>
              <c:idx val="2"/>
              <c:layout>
                <c:manualLayout>
                  <c:x val="-2.7777777777777779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ED-406E-BE14-B5790F36988F}"/>
                </c:ext>
              </c:extLst>
            </c:dLbl>
            <c:dLbl>
              <c:idx val="3"/>
              <c:layout>
                <c:manualLayout>
                  <c:x val="-2.1123785382340513E-3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ED-406E-BE14-B5790F3698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20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Sectores!$A$12:$A$15</c:f>
              <c:strCache>
                <c:ptCount val="4"/>
                <c:pt idx="0">
                  <c:v>Agrario</c:v>
                </c:pt>
                <c:pt idx="1">
                  <c:v>Industria</c:v>
                </c:pt>
                <c:pt idx="2">
                  <c:v>Construcción</c:v>
                </c:pt>
                <c:pt idx="3">
                  <c:v>Servicios</c:v>
                </c:pt>
              </c:strCache>
            </c:strRef>
          </c:cat>
          <c:val>
            <c:numRef>
              <c:f>Sectores!$B$12:$B$15</c:f>
              <c:numCache>
                <c:formatCode>0.0</c:formatCode>
                <c:ptCount val="4"/>
                <c:pt idx="0">
                  <c:v>4.8900170348954077</c:v>
                </c:pt>
                <c:pt idx="1">
                  <c:v>11.357243221165698</c:v>
                </c:pt>
                <c:pt idx="2">
                  <c:v>6.6641184232372561</c:v>
                </c:pt>
                <c:pt idx="3">
                  <c:v>77.088621320701634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ED-406E-BE14-B5790F36988F}"/>
            </c:ext>
          </c:extLst>
        </c:ser>
        <c:ser>
          <c:idx val="1"/>
          <c:order val="1"/>
          <c:tx>
            <c:strRef>
              <c:f>Sectores!$C$11</c:f>
              <c:strCache>
                <c:ptCount val="1"/>
                <c:pt idx="0">
                  <c:v>Distribución Accidentes</c:v>
                </c:pt>
              </c:strCache>
            </c:strRef>
          </c:tx>
          <c:spPr>
            <a:solidFill>
              <a:srgbClr val="A93966"/>
            </a:solidFill>
          </c:spPr>
          <c:invertIfNegative val="0"/>
          <c:dLbls>
            <c:dLbl>
              <c:idx val="0"/>
              <c:layout>
                <c:manualLayout>
                  <c:x val="-2.7777777777777779E-3"/>
                  <c:y val="1.3888524351122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ED-406E-BE14-B5790F36988F}"/>
                </c:ext>
              </c:extLst>
            </c:dLbl>
            <c:dLbl>
              <c:idx val="3"/>
              <c:layout>
                <c:manualLayout>
                  <c:x val="-1.1609765509349354E-4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DED-406E-BE14-B5790F3698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A93966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Sectores!$A$12:$A$15</c:f>
              <c:strCache>
                <c:ptCount val="4"/>
                <c:pt idx="0">
                  <c:v>Agrario</c:v>
                </c:pt>
                <c:pt idx="1">
                  <c:v>Industria</c:v>
                </c:pt>
                <c:pt idx="2">
                  <c:v>Construcción</c:v>
                </c:pt>
                <c:pt idx="3">
                  <c:v>Servicios</c:v>
                </c:pt>
              </c:strCache>
            </c:strRef>
          </c:cat>
          <c:val>
            <c:numRef>
              <c:f>Sectores!$C$12:$C$15</c:f>
              <c:numCache>
                <c:formatCode>0.0</c:formatCode>
                <c:ptCount val="4"/>
                <c:pt idx="0">
                  <c:v>5.2147344015385029</c:v>
                </c:pt>
                <c:pt idx="1">
                  <c:v>19.73759177547921</c:v>
                </c:pt>
                <c:pt idx="2">
                  <c:v>15.183550958419081</c:v>
                </c:pt>
                <c:pt idx="3">
                  <c:v>59.864122864563207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DED-406E-BE14-B5790F369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5"/>
        <c:axId val="126859520"/>
        <c:axId val="126865408"/>
      </c:barChart>
      <c:catAx>
        <c:axId val="126859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s-ES"/>
          </a:p>
        </c:txPr>
        <c:crossAx val="126865408"/>
        <c:crosses val="autoZero"/>
        <c:auto val="1"/>
        <c:lblAlgn val="ctr"/>
        <c:lblOffset val="100"/>
        <c:noMultiLvlLbl val="0"/>
      </c:catAx>
      <c:valAx>
        <c:axId val="12686540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2685952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es-ES"/>
          </a:p>
        </c:txPr>
      </c:legendEntry>
      <c:legendEntry>
        <c:idx val="1"/>
        <c:txPr>
          <a:bodyPr/>
          <a:lstStyle/>
          <a:p>
            <a:pPr>
              <a:defRPr sz="1400" b="1">
                <a:solidFill>
                  <a:srgbClr val="A93966"/>
                </a:solidFill>
              </a:defRPr>
            </a:pPr>
            <a:endParaRPr lang="es-ES"/>
          </a:p>
        </c:txPr>
      </c:legendEntry>
      <c:layout>
        <c:manualLayout>
          <c:xMode val="edge"/>
          <c:yMode val="edge"/>
          <c:x val="6.4285714285714279E-2"/>
          <c:y val="0.17333389757128115"/>
          <c:w val="0.52321428571428574"/>
          <c:h val="0.26000084635692172"/>
        </c:manualLayout>
      </c:layout>
      <c:overlay val="0"/>
      <c:spPr>
        <a:ln>
          <a:noFill/>
        </a:ln>
      </c:spPr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83443609472771E-3"/>
          <c:y val="0.36143411178080354"/>
          <c:w val="0.98888123775402603"/>
          <c:h val="0.525157396370229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'Tamaño empresa-1'!$B$1</c:f>
              <c:strCache>
                <c:ptCount val="1"/>
                <c:pt idx="0">
                  <c:v>% s/ total de trabajadores</c:v>
                </c:pt>
              </c:strCache>
            </c:strRef>
          </c:tx>
          <c:spPr>
            <a:pattFill prst="dkHorz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9.5129375951293754E-3"/>
                  <c:y val="1.77683013503909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5C-43D8-AEF0-036A64E548A3}"/>
                </c:ext>
              </c:extLst>
            </c:dLbl>
            <c:dLbl>
              <c:idx val="1"/>
              <c:layout>
                <c:manualLayout>
                  <c:x val="-5.5555555555555558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E5C-43D8-AEF0-036A64E548A3}"/>
                </c:ext>
              </c:extLst>
            </c:dLbl>
            <c:dLbl>
              <c:idx val="2"/>
              <c:layout>
                <c:manualLayout>
                  <c:x val="-2.7777777777777779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E5C-43D8-AEF0-036A64E548A3}"/>
                </c:ext>
              </c:extLst>
            </c:dLbl>
            <c:dLbl>
              <c:idx val="3"/>
              <c:layout>
                <c:manualLayout>
                  <c:x val="-2.1123785382340513E-3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E5C-43D8-AEF0-036A64E548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20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'Tamaño empresa-1'!$A$2:$A$3</c:f>
              <c:strCache>
                <c:ptCount val="2"/>
                <c:pt idx="0">
                  <c:v>Hasta 50 trabajadores (PYMES)</c:v>
                </c:pt>
                <c:pt idx="1">
                  <c:v>+ de 50 trabajadores</c:v>
                </c:pt>
              </c:strCache>
            </c:strRef>
          </c:cat>
          <c:val>
            <c:numRef>
              <c:f>'Tamaño empresa-1'!$B$2:$B$3</c:f>
              <c:numCache>
                <c:formatCode>0.00%</c:formatCode>
                <c:ptCount val="2"/>
                <c:pt idx="0">
                  <c:v>0.40020778988575201</c:v>
                </c:pt>
                <c:pt idx="1">
                  <c:v>0.59979221011424799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5C-43D8-AEF0-036A64E548A3}"/>
            </c:ext>
          </c:extLst>
        </c:ser>
        <c:ser>
          <c:idx val="1"/>
          <c:order val="1"/>
          <c:tx>
            <c:strRef>
              <c:f>'Tamaño empresa-1'!$C$1</c:f>
              <c:strCache>
                <c:ptCount val="1"/>
                <c:pt idx="0">
                  <c:v>% s/ total de accidentes</c:v>
                </c:pt>
              </c:strCache>
            </c:strRef>
          </c:tx>
          <c:spPr>
            <a:solidFill>
              <a:srgbClr val="E7C3D0"/>
            </a:solidFill>
          </c:spPr>
          <c:invertIfNegative val="0"/>
          <c:dLbls>
            <c:dLbl>
              <c:idx val="0"/>
              <c:layout>
                <c:manualLayout>
                  <c:x val="-2.7777777777777779E-3"/>
                  <c:y val="1.3888524351122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E5C-43D8-AEF0-036A64E548A3}"/>
                </c:ext>
              </c:extLst>
            </c:dLbl>
            <c:dLbl>
              <c:idx val="1"/>
              <c:layout>
                <c:manualLayout>
                  <c:x val="9.5129375951293754E-3"/>
                  <c:y val="7.107320540156360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E5C-43D8-AEF0-036A64E548A3}"/>
                </c:ext>
              </c:extLst>
            </c:dLbl>
            <c:dLbl>
              <c:idx val="3"/>
              <c:layout>
                <c:manualLayout>
                  <c:x val="-1.1609765509349354E-4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E5C-43D8-AEF0-036A64E548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D37FA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'Tamaño empresa-1'!$A$2:$A$3</c:f>
              <c:strCache>
                <c:ptCount val="2"/>
                <c:pt idx="0">
                  <c:v>Hasta 50 trabajadores (PYMES)</c:v>
                </c:pt>
                <c:pt idx="1">
                  <c:v>+ de 50 trabajadores</c:v>
                </c:pt>
              </c:strCache>
            </c:strRef>
          </c:cat>
          <c:val>
            <c:numRef>
              <c:f>'Tamaño empresa-1'!$C$2:$C$3</c:f>
              <c:numCache>
                <c:formatCode>0.00%</c:formatCode>
                <c:ptCount val="2"/>
                <c:pt idx="0">
                  <c:v>0.4735247516068572</c:v>
                </c:pt>
                <c:pt idx="1">
                  <c:v>0.52647524839314286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5C-43D8-AEF0-036A64E548A3}"/>
            </c:ext>
          </c:extLst>
        </c:ser>
        <c:ser>
          <c:idx val="2"/>
          <c:order val="2"/>
          <c:tx>
            <c:strRef>
              <c:f>'Tamaño empresa-1'!$D$1</c:f>
              <c:strCache>
                <c:ptCount val="1"/>
                <c:pt idx="0">
                  <c:v>% s/ accidentes graves y mortales</c:v>
                </c:pt>
              </c:strCache>
            </c:strRef>
          </c:tx>
          <c:spPr>
            <a:solidFill>
              <a:srgbClr val="A93966"/>
            </a:solidFill>
          </c:spPr>
          <c:invertIfNegative val="0"/>
          <c:dLbls>
            <c:dLbl>
              <c:idx val="0"/>
              <c:layout>
                <c:manualLayout>
                  <c:x val="5.7077625570776608E-3"/>
                  <c:y val="2.13219616204690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E5C-43D8-AEF0-036A64E548A3}"/>
                </c:ext>
              </c:extLst>
            </c:dLbl>
            <c:dLbl>
              <c:idx val="1"/>
              <c:layout>
                <c:manualLayout>
                  <c:x val="7.6103500761035003E-3"/>
                  <c:y val="2.13219616204690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E5C-43D8-AEF0-036A64E548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2000" b="1" i="0" u="none" strike="noStrike" kern="1200" baseline="0">
                    <a:solidFill>
                      <a:srgbClr val="A93966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'Tamaño empresa-1'!$A$2:$A$3</c:f>
              <c:strCache>
                <c:ptCount val="2"/>
                <c:pt idx="0">
                  <c:v>Hasta 50 trabajadores (PYMES)</c:v>
                </c:pt>
                <c:pt idx="1">
                  <c:v>+ de 50 trabajadores</c:v>
                </c:pt>
              </c:strCache>
            </c:strRef>
          </c:cat>
          <c:val>
            <c:numRef>
              <c:f>'Tamaño empresa-1'!$D$2:$D$3</c:f>
              <c:numCache>
                <c:formatCode>0.00%</c:formatCode>
                <c:ptCount val="2"/>
                <c:pt idx="0">
                  <c:v>0.59500609013398298</c:v>
                </c:pt>
                <c:pt idx="1">
                  <c:v>0.40499390986601708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E5C-43D8-AEF0-036A64E54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0"/>
        <c:overlap val="-4"/>
        <c:axId val="126996480"/>
        <c:axId val="126998016"/>
      </c:barChart>
      <c:catAx>
        <c:axId val="126996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accent5"/>
          </a:solidFill>
          <a:ln>
            <a:noFill/>
          </a:ln>
        </c:spPr>
        <c:txPr>
          <a:bodyPr/>
          <a:lstStyle/>
          <a:p>
            <a:pPr>
              <a:defRPr sz="1600" b="1">
                <a:solidFill>
                  <a:schemeClr val="bg1"/>
                </a:solidFill>
              </a:defRPr>
            </a:pPr>
            <a:endParaRPr lang="es-ES"/>
          </a:p>
        </c:txPr>
        <c:crossAx val="126998016"/>
        <c:crosses val="autoZero"/>
        <c:auto val="1"/>
        <c:lblAlgn val="ctr"/>
        <c:lblOffset val="100"/>
        <c:noMultiLvlLbl val="0"/>
      </c:catAx>
      <c:valAx>
        <c:axId val="126998016"/>
        <c:scaling>
          <c:orientation val="minMax"/>
          <c:min val="0.2"/>
        </c:scaling>
        <c:delete val="1"/>
        <c:axPos val="l"/>
        <c:numFmt formatCode="0.00%" sourceLinked="1"/>
        <c:majorTickMark val="out"/>
        <c:minorTickMark val="none"/>
        <c:tickLblPos val="nextTo"/>
        <c:crossAx val="1269964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es-ES"/>
          </a:p>
        </c:txPr>
      </c:legendEntry>
      <c:legendEntry>
        <c:idx val="1"/>
        <c:txPr>
          <a:bodyPr/>
          <a:lstStyle/>
          <a:p>
            <a:pPr>
              <a:defRPr sz="1400" b="1">
                <a:solidFill>
                  <a:srgbClr val="D37FA1"/>
                </a:solidFill>
              </a:defRPr>
            </a:pPr>
            <a:endParaRPr lang="es-ES"/>
          </a:p>
        </c:txPr>
      </c:legendEntry>
      <c:legendEntry>
        <c:idx val="2"/>
        <c:txPr>
          <a:bodyPr/>
          <a:lstStyle/>
          <a:p>
            <a:pPr>
              <a:defRPr sz="1400" b="1">
                <a:solidFill>
                  <a:srgbClr val="A93966"/>
                </a:solidFill>
              </a:defRPr>
            </a:pPr>
            <a:endParaRPr lang="es-ES"/>
          </a:p>
        </c:txPr>
      </c:legendEntry>
      <c:layout>
        <c:manualLayout>
          <c:xMode val="edge"/>
          <c:yMode val="edge"/>
          <c:x val="7.7712665609439152E-2"/>
          <c:y val="1.8957345971563982E-2"/>
          <c:w val="0.42668652249710931"/>
          <c:h val="0.24170616113744076"/>
        </c:manualLayout>
      </c:layout>
      <c:overlay val="0"/>
      <c:spPr>
        <a:ln>
          <a:noFill/>
        </a:ln>
      </c:spPr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161512717632832E-2"/>
          <c:y val="1.5803504014053043E-2"/>
          <c:w val="0.92671468471603347"/>
          <c:h val="0.81505642274167789"/>
        </c:manualLayout>
      </c:layout>
      <c:barChart>
        <c:barDir val="col"/>
        <c:grouping val="clustered"/>
        <c:varyColors val="0"/>
        <c:ser>
          <c:idx val="0"/>
          <c:order val="0"/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63E-45CB-B1BE-70C31DE1D23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63E-45CB-B1BE-70C31DE1D230}"/>
              </c:ext>
            </c:extLst>
          </c:dPt>
          <c:dLbls>
            <c:dLbl>
              <c:idx val="0"/>
              <c:layout>
                <c:manualLayout>
                  <c:x val="-3.4401420354428732E-3"/>
                  <c:y val="1.45068339060357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3E-45CB-B1BE-70C31DE1D230}"/>
                </c:ext>
              </c:extLst>
            </c:dLbl>
            <c:dLbl>
              <c:idx val="1"/>
              <c:layout>
                <c:manualLayout>
                  <c:x val="-5.5555555555555558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3E-45CB-B1BE-70C31DE1D230}"/>
                </c:ext>
              </c:extLst>
            </c:dLbl>
            <c:dLbl>
              <c:idx val="2"/>
              <c:layout>
                <c:manualLayout>
                  <c:x val="-2.7777777777777779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3E-45CB-B1BE-70C31DE1D230}"/>
                </c:ext>
              </c:extLst>
            </c:dLbl>
            <c:dLbl>
              <c:idx val="3"/>
              <c:layout>
                <c:manualLayout>
                  <c:x val="-2.1123785382340513E-3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3E-45CB-B1BE-70C31DE1D2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2000" b="1" i="0" u="none" strike="noStrike" kern="1200" baseline="0">
                    <a:solidFill>
                      <a:sysClr val="windowText" lastClr="000000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'Día semana'!$A$4:$A$10</c:f>
              <c:strCache>
                <c:ptCount val="7"/>
                <c:pt idx="0">
                  <c:v>Lunes</c:v>
                </c:pt>
                <c:pt idx="1">
                  <c:v>Martes </c:v>
                </c:pt>
                <c:pt idx="2">
                  <c:v>Miércoles</c:v>
                </c:pt>
                <c:pt idx="3">
                  <c:v>Jueves </c:v>
                </c:pt>
                <c:pt idx="4">
                  <c:v>Viernes</c:v>
                </c:pt>
                <c:pt idx="5">
                  <c:v>Sábado</c:v>
                </c:pt>
                <c:pt idx="6">
                  <c:v>Domingo</c:v>
                </c:pt>
              </c:strCache>
            </c:strRef>
          </c:cat>
          <c:val>
            <c:numRef>
              <c:f>'Día semana'!$B$4:$B$10</c:f>
              <c:numCache>
                <c:formatCode>#,##0.0</c:formatCode>
                <c:ptCount val="7"/>
                <c:pt idx="0">
                  <c:v>21.241766043297357</c:v>
                </c:pt>
                <c:pt idx="1">
                  <c:v>18.757515030060119</c:v>
                </c:pt>
                <c:pt idx="2">
                  <c:v>17.784268087744998</c:v>
                </c:pt>
                <c:pt idx="3">
                  <c:v>16.824321288316543</c:v>
                </c:pt>
                <c:pt idx="4">
                  <c:v>14.869380015636654</c:v>
                </c:pt>
                <c:pt idx="5">
                  <c:v>6.2201533111065181</c:v>
                </c:pt>
                <c:pt idx="6">
                  <c:v>4.3025962238378099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3E-45CB-B1BE-70C31DE1D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overlap val="-4"/>
        <c:axId val="129336448"/>
        <c:axId val="129337984"/>
      </c:barChart>
      <c:catAx>
        <c:axId val="129336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rgbClr val="CD9BAD"/>
          </a:solidFill>
          <a:ln>
            <a:noFill/>
          </a:ln>
        </c:spPr>
        <c:txPr>
          <a:bodyPr/>
          <a:lstStyle/>
          <a:p>
            <a:pPr>
              <a:defRPr sz="2400" b="1">
                <a:solidFill>
                  <a:schemeClr val="bg1"/>
                </a:solidFill>
              </a:defRPr>
            </a:pPr>
            <a:endParaRPr lang="es-ES"/>
          </a:p>
        </c:txPr>
        <c:crossAx val="129337984"/>
        <c:crosses val="autoZero"/>
        <c:auto val="1"/>
        <c:lblAlgn val="ctr"/>
        <c:lblOffset val="100"/>
        <c:noMultiLvlLbl val="0"/>
      </c:catAx>
      <c:valAx>
        <c:axId val="12933798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1293364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s-E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924381603809775E-2"/>
          <c:y val="8.7104087877055668E-3"/>
          <c:w val="0.92671468471603347"/>
          <c:h val="0.81505642274167789"/>
        </c:manualLayout>
      </c:layout>
      <c:barChart>
        <c:barDir val="col"/>
        <c:grouping val="clustered"/>
        <c:varyColors val="0"/>
        <c:ser>
          <c:idx val="0"/>
          <c:order val="0"/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500-45E9-A1BE-D569D50FCB3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500-45E9-A1BE-D569D50FCB3F}"/>
              </c:ext>
            </c:extLst>
          </c:dPt>
          <c:dLbls>
            <c:dLbl>
              <c:idx val="0"/>
              <c:layout>
                <c:manualLayout>
                  <c:x val="-3.4401420354428732E-3"/>
                  <c:y val="1.45068339060357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500-45E9-A1BE-D569D50FCB3F}"/>
                </c:ext>
              </c:extLst>
            </c:dLbl>
            <c:dLbl>
              <c:idx val="1"/>
              <c:layout>
                <c:manualLayout>
                  <c:x val="-5.5554963748363833E-3"/>
                  <c:y val="1.49720622965130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500-45E9-A1BE-D569D50FCB3F}"/>
                </c:ext>
              </c:extLst>
            </c:dLbl>
            <c:dLbl>
              <c:idx val="2"/>
              <c:layout>
                <c:manualLayout>
                  <c:x val="-2.7777777777777779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500-45E9-A1BE-D569D50FCB3F}"/>
                </c:ext>
              </c:extLst>
            </c:dLbl>
            <c:dLbl>
              <c:idx val="3"/>
              <c:layout>
                <c:manualLayout>
                  <c:x val="-2.1123785382340513E-3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500-45E9-A1BE-D569D50FC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1600" b="1" i="0" u="none" strike="noStrike" kern="1200" baseline="0">
                    <a:solidFill>
                      <a:schemeClr val="accent5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Hora!$A$2:$A$10</c:f>
              <c:strCache>
                <c:ptCount val="9"/>
                <c:pt idx="0">
                  <c:v>1.ª </c:v>
                </c:pt>
                <c:pt idx="1">
                  <c:v>2.ª </c:v>
                </c:pt>
                <c:pt idx="2">
                  <c:v>3.ª </c:v>
                </c:pt>
                <c:pt idx="3">
                  <c:v>4.ª </c:v>
                </c:pt>
                <c:pt idx="4">
                  <c:v>5.ª </c:v>
                </c:pt>
                <c:pt idx="5">
                  <c:v>6.ª</c:v>
                </c:pt>
                <c:pt idx="6">
                  <c:v>7.ª </c:v>
                </c:pt>
                <c:pt idx="7">
                  <c:v>8.ª </c:v>
                </c:pt>
                <c:pt idx="8">
                  <c:v>post. 8ª </c:v>
                </c:pt>
              </c:strCache>
            </c:strRef>
          </c:cat>
          <c:val>
            <c:numRef>
              <c:f>Hora!$B$2:$B$10</c:f>
              <c:numCache>
                <c:formatCode>0.0</c:formatCode>
                <c:ptCount val="9"/>
                <c:pt idx="0">
                  <c:v>15.694707801252731</c:v>
                </c:pt>
                <c:pt idx="1">
                  <c:v>18.758773151684537</c:v>
                </c:pt>
                <c:pt idx="2">
                  <c:v>16.448502385937793</c:v>
                </c:pt>
                <c:pt idx="3">
                  <c:v>14.781311501927622</c:v>
                </c:pt>
                <c:pt idx="4">
                  <c:v>10.827035236392067</c:v>
                </c:pt>
                <c:pt idx="5">
                  <c:v>9.2941039028730099</c:v>
                </c:pt>
                <c:pt idx="6">
                  <c:v>7.7297195287435851</c:v>
                </c:pt>
                <c:pt idx="7">
                  <c:v>4.7398833541522505</c:v>
                </c:pt>
                <c:pt idx="8">
                  <c:v>1.7259631370364046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00-45E9-A1BE-D569D50FC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4"/>
        <c:axId val="129477248"/>
        <c:axId val="129495424"/>
      </c:barChart>
      <c:catAx>
        <c:axId val="129477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rgbClr val="92D050"/>
          </a:solidFill>
          <a:ln>
            <a:noFill/>
          </a:ln>
        </c:spPr>
        <c:txPr>
          <a:bodyPr/>
          <a:lstStyle/>
          <a:p>
            <a:pPr>
              <a:defRPr sz="2400" b="1">
                <a:solidFill>
                  <a:schemeClr val="bg1"/>
                </a:solidFill>
              </a:defRPr>
            </a:pPr>
            <a:endParaRPr lang="es-ES"/>
          </a:p>
        </c:txPr>
        <c:crossAx val="129495424"/>
        <c:crosses val="autoZero"/>
        <c:auto val="1"/>
        <c:lblAlgn val="ctr"/>
        <c:lblOffset val="100"/>
        <c:noMultiLvlLbl val="0"/>
      </c:catAx>
      <c:valAx>
        <c:axId val="12949542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29477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s-E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1059761248118096"/>
          <c:y val="0.13168682891911238"/>
          <c:w val="0.48549718880317627"/>
          <c:h val="0.40639242833953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'tipo contrato'!$B$1</c:f>
              <c:strCache>
                <c:ptCount val="1"/>
                <c:pt idx="0">
                  <c:v>Distribución Trabajadores %</c:v>
                </c:pt>
              </c:strCache>
            </c:strRef>
          </c:tx>
          <c:spPr>
            <a:pattFill prst="dkHorz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2.1150592216582064E-3"/>
                  <c:y val="4.545454545454545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16-4D6A-AD7E-AE0330A825D0}"/>
                </c:ext>
              </c:extLst>
            </c:dLbl>
            <c:dLbl>
              <c:idx val="1"/>
              <c:layout>
                <c:manualLayout>
                  <c:x val="-5.5555555555555558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6-4D6A-AD7E-AE0330A825D0}"/>
                </c:ext>
              </c:extLst>
            </c:dLbl>
            <c:dLbl>
              <c:idx val="2"/>
              <c:layout>
                <c:manualLayout>
                  <c:x val="-2.7777777777777779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16-4D6A-AD7E-AE0330A825D0}"/>
                </c:ext>
              </c:extLst>
            </c:dLbl>
            <c:dLbl>
              <c:idx val="3"/>
              <c:layout>
                <c:manualLayout>
                  <c:x val="-2.1123785382340513E-3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16-4D6A-AD7E-AE0330A825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18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'tipo contrato'!$A$2:$A$3</c:f>
              <c:strCache>
                <c:ptCount val="2"/>
                <c:pt idx="0">
                  <c:v>Indefinido</c:v>
                </c:pt>
                <c:pt idx="1">
                  <c:v>Temporal</c:v>
                </c:pt>
              </c:strCache>
            </c:strRef>
          </c:cat>
          <c:val>
            <c:numRef>
              <c:f>'tipo contrato'!$B$2:$B$3</c:f>
              <c:numCache>
                <c:formatCode>0.0</c:formatCode>
                <c:ptCount val="2"/>
                <c:pt idx="0">
                  <c:v>88.194767332560318</c:v>
                </c:pt>
                <c:pt idx="1">
                  <c:v>11.805232667439684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16-4D6A-AD7E-AE0330A825D0}"/>
            </c:ext>
          </c:extLst>
        </c:ser>
        <c:ser>
          <c:idx val="1"/>
          <c:order val="1"/>
          <c:tx>
            <c:strRef>
              <c:f>'tipo contrato'!$C$1</c:f>
              <c:strCache>
                <c:ptCount val="1"/>
                <c:pt idx="0">
                  <c:v>Distribución Accidentes %</c:v>
                </c:pt>
              </c:strCache>
            </c:strRef>
          </c:tx>
          <c:spPr>
            <a:solidFill>
              <a:srgbClr val="A93966"/>
            </a:solidFill>
          </c:spPr>
          <c:invertIfNegative val="0"/>
          <c:dLbls>
            <c:dLbl>
              <c:idx val="0"/>
              <c:layout>
                <c:manualLayout>
                  <c:x val="-2.7777777777777779E-3"/>
                  <c:y val="1.3888524351122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16-4D6A-AD7E-AE0330A825D0}"/>
                </c:ext>
              </c:extLst>
            </c:dLbl>
            <c:dLbl>
              <c:idx val="3"/>
              <c:layout>
                <c:manualLayout>
                  <c:x val="-1.1609765509349354E-4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016-4D6A-AD7E-AE0330A825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A93966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'tipo contrato'!$A$2:$A$3</c:f>
              <c:strCache>
                <c:ptCount val="2"/>
                <c:pt idx="0">
                  <c:v>Indefinido</c:v>
                </c:pt>
                <c:pt idx="1">
                  <c:v>Temporal</c:v>
                </c:pt>
              </c:strCache>
            </c:strRef>
          </c:cat>
          <c:val>
            <c:numRef>
              <c:f>'tipo contrato'!$C$2:$C$3</c:f>
              <c:numCache>
                <c:formatCode>0.0</c:formatCode>
                <c:ptCount val="2"/>
                <c:pt idx="0">
                  <c:v>79.759579728059336</c:v>
                </c:pt>
                <c:pt idx="1">
                  <c:v>20.240420271940668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016-4D6A-AD7E-AE0330A825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5"/>
        <c:axId val="127302656"/>
        <c:axId val="127329024"/>
      </c:barChart>
      <c:catAx>
        <c:axId val="127302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accent5"/>
          </a:solidFill>
          <a:ln>
            <a:noFill/>
          </a:ln>
        </c:spPr>
        <c:txPr>
          <a:bodyPr/>
          <a:lstStyle/>
          <a:p>
            <a:pPr>
              <a:defRPr sz="2000" b="1">
                <a:solidFill>
                  <a:schemeClr val="bg1"/>
                </a:solidFill>
              </a:defRPr>
            </a:pPr>
            <a:endParaRPr lang="es-ES"/>
          </a:p>
        </c:txPr>
        <c:crossAx val="127329024"/>
        <c:crosses val="autoZero"/>
        <c:auto val="1"/>
        <c:lblAlgn val="ctr"/>
        <c:lblOffset val="100"/>
        <c:noMultiLvlLbl val="0"/>
      </c:catAx>
      <c:valAx>
        <c:axId val="12732902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2730265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8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es-ES"/>
          </a:p>
        </c:txPr>
      </c:legendEntry>
      <c:legendEntry>
        <c:idx val="1"/>
        <c:txPr>
          <a:bodyPr/>
          <a:lstStyle/>
          <a:p>
            <a:pPr>
              <a:defRPr sz="1800" b="1">
                <a:solidFill>
                  <a:srgbClr val="A93966"/>
                </a:solidFill>
              </a:defRPr>
            </a:pPr>
            <a:endParaRPr lang="es-ES"/>
          </a:p>
        </c:txPr>
      </c:legendEntry>
      <c:layout>
        <c:manualLayout>
          <c:xMode val="edge"/>
          <c:yMode val="edge"/>
          <c:x val="8.2508383786457987E-3"/>
          <c:y val="0.20915099427783612"/>
          <c:w val="0.51485231482749783"/>
          <c:h val="0.35836454881564023"/>
        </c:manualLayout>
      </c:layout>
      <c:overlay val="0"/>
      <c:spPr>
        <a:ln>
          <a:noFill/>
        </a:ln>
      </c:spPr>
      <c:txPr>
        <a:bodyPr/>
        <a:lstStyle/>
        <a:p>
          <a:pPr>
            <a:defRPr sz="1800"/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095838416072944E-2"/>
          <c:y val="0.15991086408316607"/>
          <c:w val="0.74764512153276319"/>
          <c:h val="0.58499099377283725"/>
        </c:manualLayout>
      </c:layout>
      <c:barChart>
        <c:barDir val="col"/>
        <c:grouping val="clustered"/>
        <c:varyColors val="0"/>
        <c:ser>
          <c:idx val="0"/>
          <c:order val="0"/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DA4-40F7-B9E5-C427A28CB86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DA4-40F7-B9E5-C427A28CB862}"/>
              </c:ext>
            </c:extLst>
          </c:dPt>
          <c:dLbls>
            <c:dLbl>
              <c:idx val="0"/>
              <c:layout>
                <c:manualLayout>
                  <c:x val="-3.4401420354428732E-3"/>
                  <c:y val="1.45068339060357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DA4-40F7-B9E5-C427A28CB862}"/>
                </c:ext>
              </c:extLst>
            </c:dLbl>
            <c:dLbl>
              <c:idx val="1"/>
              <c:layout>
                <c:manualLayout>
                  <c:x val="-5.5555555555555558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DA4-40F7-B9E5-C427A28CB862}"/>
                </c:ext>
              </c:extLst>
            </c:dLbl>
            <c:dLbl>
              <c:idx val="2"/>
              <c:layout>
                <c:manualLayout>
                  <c:x val="-2.7777777777777779E-3"/>
                  <c:y val="1.85185185185185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DA4-40F7-B9E5-C427A28CB862}"/>
                </c:ext>
              </c:extLst>
            </c:dLbl>
            <c:dLbl>
              <c:idx val="3"/>
              <c:layout>
                <c:manualLayout>
                  <c:x val="-2.1123785382340513E-3"/>
                  <c:y val="2.31481481481481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DA4-40F7-B9E5-C427A28CB8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2800" b="1" i="0" u="none" strike="noStrike" kern="1200" baseline="0">
                    <a:solidFill>
                      <a:sysClr val="windowText" lastClr="000000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'Participación por sectores'!$A$4:$A$7</c:f>
              <c:strCache>
                <c:ptCount val="4"/>
                <c:pt idx="0">
                  <c:v>Agricultura</c:v>
                </c:pt>
                <c:pt idx="1">
                  <c:v>Construcción</c:v>
                </c:pt>
                <c:pt idx="2">
                  <c:v>Hostelería y restauración (servicios)</c:v>
                </c:pt>
                <c:pt idx="3">
                  <c:v>Actividades del hogar</c:v>
                </c:pt>
              </c:strCache>
            </c:strRef>
          </c:cat>
          <c:val>
            <c:numRef>
              <c:f>'Participación por sectores'!$B$4:$B$7</c:f>
              <c:numCache>
                <c:formatCode>#,##0.00</c:formatCode>
                <c:ptCount val="4"/>
                <c:pt idx="0">
                  <c:v>31</c:v>
                </c:pt>
                <c:pt idx="1">
                  <c:v>32</c:v>
                </c:pt>
                <c:pt idx="2">
                  <c:v>45</c:v>
                </c:pt>
                <c:pt idx="3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A4-40F7-B9E5-C427A28CB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overlap val="-4"/>
        <c:axId val="129336448"/>
        <c:axId val="129337984"/>
      </c:barChart>
      <c:catAx>
        <c:axId val="129336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rgbClr val="CD9BAD"/>
          </a:solidFill>
          <a:ln>
            <a:noFill/>
          </a:ln>
        </c:spPr>
        <c:txPr>
          <a:bodyPr/>
          <a:lstStyle/>
          <a:p>
            <a:pPr>
              <a:defRPr sz="1800" b="1">
                <a:solidFill>
                  <a:schemeClr val="bg1"/>
                </a:solidFill>
              </a:defRPr>
            </a:pPr>
            <a:endParaRPr lang="es-ES"/>
          </a:p>
        </c:txPr>
        <c:crossAx val="129337984"/>
        <c:crosses val="autoZero"/>
        <c:auto val="1"/>
        <c:lblAlgn val="ctr"/>
        <c:lblOffset val="100"/>
        <c:noMultiLvlLbl val="0"/>
      </c:catAx>
      <c:valAx>
        <c:axId val="129337984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293364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s-E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513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2304" y="1"/>
            <a:ext cx="3078513" cy="511731"/>
          </a:xfrm>
          <a:prstGeom prst="rect">
            <a:avLst/>
          </a:prstGeom>
        </p:spPr>
        <p:txBody>
          <a:bodyPr vert="horz" lIns="94787" tIns="47393" rIns="94787" bIns="47393" rtlCol="0"/>
          <a:lstStyle>
            <a:lvl1pPr algn="r">
              <a:defRPr sz="1200"/>
            </a:lvl1pPr>
          </a:lstStyle>
          <a:p>
            <a:fld id="{2438CCF8-E198-4525-BF88-54B6A272A138}" type="datetimeFigureOut">
              <a:rPr lang="es-ES" smtClean="0"/>
              <a:t>02/06/2026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239"/>
            <a:ext cx="3078513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2304" y="9721239"/>
            <a:ext cx="3078513" cy="511731"/>
          </a:xfrm>
          <a:prstGeom prst="rect">
            <a:avLst/>
          </a:prstGeom>
        </p:spPr>
        <p:txBody>
          <a:bodyPr vert="horz" lIns="94787" tIns="47393" rIns="94787" bIns="47393" rtlCol="0" anchor="b"/>
          <a:lstStyle>
            <a:lvl1pPr algn="r">
              <a:defRPr sz="1200"/>
            </a:lvl1pPr>
          </a:lstStyle>
          <a:p>
            <a:fld id="{D660216C-EE28-4A3D-8774-2C754E6B5E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5788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1"/>
            <a:ext cx="3076855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7" tIns="47393" rIns="94787" bIns="4739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965" y="1"/>
            <a:ext cx="3076855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7" tIns="47393" rIns="94787" bIns="4739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6763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17" y="4862265"/>
            <a:ext cx="568264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7" tIns="47393" rIns="94787" bIns="473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721239"/>
            <a:ext cx="3076855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7" tIns="47393" rIns="94787" bIns="4739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965" y="9721239"/>
            <a:ext cx="3076855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7" tIns="47393" rIns="94787" bIns="4739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8CB08FD-4D59-41E4-B66E-B22CE9ED0D8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96635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142" indent="-2962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4834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8767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2701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30E5C2-3801-460E-AE4F-F849C3D899BC}" type="slidenum">
              <a:rPr lang="es-ES" smtClean="0"/>
              <a:pPr eaLnBrk="1" hangingPunct="1"/>
              <a:t>3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263" y="795338"/>
            <a:ext cx="6762750" cy="3803650"/>
          </a:xfrm>
          <a:ln w="12700"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09" y="4835939"/>
            <a:ext cx="5198308" cy="46006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22" tIns="48360" rIns="96722" bIns="48360"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3359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142" indent="-2962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4834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8767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2701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30E5C2-3801-460E-AE4F-F849C3D899BC}" type="slidenum">
              <a:rPr lang="es-ES" smtClean="0"/>
              <a:pPr eaLnBrk="1" hangingPunct="1"/>
              <a:t>4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263" y="795338"/>
            <a:ext cx="6762750" cy="3803650"/>
          </a:xfrm>
          <a:ln w="12700"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09" y="4835939"/>
            <a:ext cx="5198308" cy="46006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22" tIns="48360" rIns="96722" bIns="48360"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202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142" indent="-2962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4834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8767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2701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30E5C2-3801-460E-AE4F-F849C3D899BC}" type="slidenum">
              <a:rPr lang="es-ES" smtClean="0"/>
              <a:pPr eaLnBrk="1" hangingPunct="1"/>
              <a:t>5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263" y="795338"/>
            <a:ext cx="6762750" cy="3803650"/>
          </a:xfrm>
          <a:ln w="12700"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09" y="4835939"/>
            <a:ext cx="5198308" cy="46006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22" tIns="48360" rIns="96722" bIns="48360"/>
          <a:lstStyle/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9615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142" indent="-2962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4834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8767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2701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30E5C2-3801-460E-AE4F-F849C3D899BC}" type="slidenum">
              <a:rPr lang="es-ES" smtClean="0"/>
              <a:pPr eaLnBrk="1" hangingPunct="1"/>
              <a:t>6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263" y="795338"/>
            <a:ext cx="6762750" cy="3803650"/>
          </a:xfrm>
          <a:ln w="12700"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09" y="4835939"/>
            <a:ext cx="5198308" cy="46006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22" tIns="48360" rIns="96722" bIns="48360"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321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142" indent="-2962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4834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8767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2701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30E5C2-3801-460E-AE4F-F849C3D899BC}" type="slidenum">
              <a:rPr lang="es-ES" smtClean="0"/>
              <a:pPr eaLnBrk="1" hangingPunct="1"/>
              <a:t>7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263" y="795338"/>
            <a:ext cx="6762750" cy="3803650"/>
          </a:xfrm>
          <a:ln w="12700"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09" y="4835939"/>
            <a:ext cx="5198308" cy="46006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22" tIns="48360" rIns="96722" bIns="48360"/>
          <a:lstStyle/>
          <a:p>
            <a:pPr eaLnBrk="1" hangingPunct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6731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142" indent="-2962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4834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8767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2701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30E5C2-3801-460E-AE4F-F849C3D899BC}" type="slidenum">
              <a:rPr lang="es-ES" smtClean="0"/>
              <a:pPr eaLnBrk="1" hangingPunct="1"/>
              <a:t>8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263" y="795338"/>
            <a:ext cx="6762750" cy="3803650"/>
          </a:xfrm>
          <a:ln w="12700"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09" y="4835939"/>
            <a:ext cx="5198308" cy="46006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22" tIns="48360" rIns="96722" bIns="48360"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350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142" indent="-2962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4834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8767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2701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30E5C2-3801-460E-AE4F-F849C3D899BC}" type="slidenum">
              <a:rPr lang="es-ES" smtClean="0"/>
              <a:pPr eaLnBrk="1" hangingPunct="1"/>
              <a:t>9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263" y="795338"/>
            <a:ext cx="6762750" cy="3803650"/>
          </a:xfrm>
          <a:ln w="12700"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09" y="4835939"/>
            <a:ext cx="5198308" cy="46006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22" tIns="48360" rIns="96722" bIns="48360"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1874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142" indent="-2962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4834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8767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2701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30E5C2-3801-460E-AE4F-F849C3D899BC}" type="slidenum">
              <a:rPr lang="es-ES" smtClean="0"/>
              <a:pPr eaLnBrk="1" hangingPunct="1"/>
              <a:t>10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263" y="795338"/>
            <a:ext cx="6762750" cy="3803650"/>
          </a:xfrm>
          <a:ln w="12700"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09" y="4835939"/>
            <a:ext cx="5198308" cy="46006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22" tIns="48360" rIns="96722" bIns="48360"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107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70142" indent="-2962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84834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58767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32701" indent="-23696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06634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0568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54501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28435" indent="-236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30E5C2-3801-460E-AE4F-F849C3D899BC}" type="slidenum">
              <a:rPr lang="es-ES" smtClean="0"/>
              <a:pPr eaLnBrk="1" hangingPunct="1"/>
              <a:t>14</a:t>
            </a:fld>
            <a:endParaRPr lang="es-E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263" y="795338"/>
            <a:ext cx="6762750" cy="3803650"/>
          </a:xfrm>
          <a:ln w="12700" cap="flat"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09" y="4835939"/>
            <a:ext cx="5198308" cy="46006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22" tIns="48360" rIns="96722" bIns="48360"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9699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868444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876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38694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98884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05979"/>
            <a:ext cx="8229600" cy="43886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88176953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6"/>
          <p:cNvSpPr>
            <a:spLocks noChangeArrowheads="1"/>
          </p:cNvSpPr>
          <p:nvPr/>
        </p:nvSpPr>
        <p:spPr bwMode="auto">
          <a:xfrm>
            <a:off x="8676456" y="4876006"/>
            <a:ext cx="4349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eaLnBrk="0" hangingPunct="0">
              <a:lnSpc>
                <a:spcPct val="110000"/>
              </a:lnSpc>
            </a:pPr>
            <a:fld id="{47C6A044-F6CF-40B5-B964-0B833E6F34C8}" type="slidenum">
              <a:rPr lang="es-ES" sz="900" b="1">
                <a:solidFill>
                  <a:srgbClr val="0066CC"/>
                </a:solidFill>
                <a:latin typeface="Arial Narrow" pitchFamily="34" charset="0"/>
              </a:rPr>
              <a:pPr algn="r" eaLnBrk="0" hangingPunct="0">
                <a:lnSpc>
                  <a:spcPct val="110000"/>
                </a:lnSpc>
              </a:pPr>
              <a:t>‹Nº›</a:t>
            </a:fld>
            <a:endParaRPr lang="es-ES" sz="900" b="1" dirty="0">
              <a:solidFill>
                <a:srgbClr val="0066CC"/>
              </a:solidFill>
              <a:latin typeface="Arial Narrow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  <p:sp>
        <p:nvSpPr>
          <p:cNvPr id="6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1" r:id="rId4"/>
    <p:sldLayoutId id="2147483663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3.png"/><Relationship Id="rId18" Type="http://schemas.openxmlformats.org/officeDocument/2006/relationships/chart" Target="../charts/chart1.xm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7.png"/><Relationship Id="rId7" Type="http://schemas.microsoft.com/office/2007/relationships/hdphoto" Target="../media/hdphoto7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11" Type="http://schemas.openxmlformats.org/officeDocument/2006/relationships/image" Target="../media/image22.emf"/><Relationship Id="rId5" Type="http://schemas.openxmlformats.org/officeDocument/2006/relationships/image" Target="../media/image15.png"/><Relationship Id="rId10" Type="http://schemas.openxmlformats.org/officeDocument/2006/relationships/image" Target="../media/image21.png"/><Relationship Id="rId4" Type="http://schemas.microsoft.com/office/2007/relationships/hdphoto" Target="../media/hdphoto8.wdp"/><Relationship Id="rId9" Type="http://schemas.microsoft.com/office/2007/relationships/hdphoto" Target="../media/hdphoto9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4" Type="http://schemas.microsoft.com/office/2007/relationships/hdphoto" Target="../media/hdphoto5.wdp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27.em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07/relationships/hdphoto" Target="../media/hdphoto5.wdp"/><Relationship Id="rId4" Type="http://schemas.openxmlformats.org/officeDocument/2006/relationships/image" Target="../media/image15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5.xml"/><Relationship Id="rId5" Type="http://schemas.openxmlformats.org/officeDocument/2006/relationships/image" Target="../media/image16.pn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42" y="132354"/>
            <a:ext cx="3674056" cy="152499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4693490" y="1777998"/>
            <a:ext cx="4331579" cy="2567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es-ES" sz="20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FACTORES QUE </a:t>
            </a:r>
            <a:r>
              <a:rPr lang="es-ES" sz="2000" b="1" spc="225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INCIDEN </a:t>
            </a:r>
            <a:r>
              <a:rPr lang="es-ES" sz="20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EN LA SINIESTRALIDAD Y VULNERABILIDAD </a:t>
            </a:r>
            <a:r>
              <a:rPr lang="es-ES" sz="2000" b="1" spc="225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LABORAL</a:t>
            </a:r>
          </a:p>
          <a:p>
            <a:pPr algn="r">
              <a:spcBef>
                <a:spcPts val="0"/>
              </a:spcBef>
            </a:pPr>
            <a:endParaRPr lang="es-ES" sz="2000" b="1" spc="225" dirty="0">
              <a:solidFill>
                <a:srgbClr val="21B4D1"/>
              </a:solidFill>
              <a:latin typeface="Arial Black" panose="020B0A04020102020204" pitchFamily="34" charset="0"/>
            </a:endParaRPr>
          </a:p>
          <a:p>
            <a:pPr algn="r">
              <a:spcBef>
                <a:spcPts val="0"/>
              </a:spcBef>
            </a:pPr>
            <a:r>
              <a:rPr lang="es-ES" sz="2000" b="1" dirty="0" smtClean="0">
                <a:cs typeface="Arial" panose="020B0604020202020204" pitchFamily="34" charset="0"/>
              </a:rPr>
              <a:t>LA INMIGRACIÓN EN ESPAÑA </a:t>
            </a:r>
            <a:endParaRPr lang="es-ES" sz="2000" b="1" dirty="0">
              <a:cs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r>
              <a:rPr lang="es-ES" sz="2000" b="1" spc="225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 </a:t>
            </a:r>
            <a:endParaRPr lang="es-ES" sz="2000" b="1" spc="225" dirty="0">
              <a:solidFill>
                <a:srgbClr val="21B4D1"/>
              </a:solidFill>
              <a:latin typeface="Arial Black" panose="020B0A04020102020204" pitchFamily="34" charset="0"/>
            </a:endParaRPr>
          </a:p>
          <a:p>
            <a:pPr lvl="0">
              <a:lnSpc>
                <a:spcPts val="2500"/>
              </a:lnSpc>
              <a:spcBef>
                <a:spcPts val="0"/>
              </a:spcBef>
            </a:pPr>
            <a:endParaRPr lang="es-ES" b="1" dirty="0" smtClean="0">
              <a:cs typeface="Arial" panose="020B0604020202020204" pitchFamily="34" charset="0"/>
            </a:endParaRPr>
          </a:p>
        </p:txBody>
      </p:sp>
      <p:sp>
        <p:nvSpPr>
          <p:cNvPr id="22" name="6 Rectángulo"/>
          <p:cNvSpPr/>
          <p:nvPr/>
        </p:nvSpPr>
        <p:spPr>
          <a:xfrm>
            <a:off x="5933296" y="4070586"/>
            <a:ext cx="3023153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013" i="1" dirty="0" smtClean="0">
                <a:solidFill>
                  <a:srgbClr val="3CC5E0"/>
                </a:solidFill>
                <a:latin typeface="Arial Narrow" panose="020B0606020202030204" pitchFamily="34" charset="0"/>
              </a:rPr>
              <a:t>Heraclio Corrales Romeo</a:t>
            </a:r>
            <a:endParaRPr lang="es-ES" sz="1013" i="1" dirty="0">
              <a:solidFill>
                <a:srgbClr val="0769B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43" y="4439444"/>
            <a:ext cx="3295589" cy="40608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45" y="4382298"/>
            <a:ext cx="1398897" cy="635132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>
            <a:off x="5810250" y="3147814"/>
            <a:ext cx="3068482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093225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/>
        </p:nvGrpSpPr>
        <p:grpSpPr>
          <a:xfrm>
            <a:off x="-11111" y="4751993"/>
            <a:ext cx="5152578" cy="396656"/>
            <a:chOff x="-11111" y="4751993"/>
            <a:chExt cx="5152578" cy="396656"/>
          </a:xfrm>
        </p:grpSpPr>
        <p:sp>
          <p:nvSpPr>
            <p:cNvPr id="17412" name="Rectangle 4"/>
            <p:cNvSpPr>
              <a:spLocks noChangeArrowheads="1"/>
            </p:cNvSpPr>
            <p:nvPr/>
          </p:nvSpPr>
          <p:spPr bwMode="auto">
            <a:xfrm>
              <a:off x="-11111" y="4932563"/>
              <a:ext cx="3808413" cy="216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s-ES_tradn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FUENTE: Anuario </a:t>
              </a:r>
              <a:r>
                <a:rPr lang="es-ES_tradnl" sz="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de Estadísticas Laborales MITES 2024- </a:t>
              </a:r>
              <a:r>
                <a:rPr lang="es-ES_tradn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Instituto Nacional de Estadística</a:t>
              </a:r>
            </a:p>
          </p:txBody>
        </p:sp>
        <p:sp>
          <p:nvSpPr>
            <p:cNvPr id="17413" name="Rectangle 5"/>
            <p:cNvSpPr>
              <a:spLocks noChangeArrowheads="1"/>
            </p:cNvSpPr>
            <p:nvPr/>
          </p:nvSpPr>
          <p:spPr bwMode="auto">
            <a:xfrm>
              <a:off x="-11111" y="4751993"/>
              <a:ext cx="5152578" cy="254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pPr algn="just" eaLnBrk="0" hangingPunct="0">
                <a:spcBef>
                  <a:spcPct val="50000"/>
                </a:spcBef>
              </a:pPr>
              <a:r>
                <a:rPr lang="es-ES_tradnl" sz="1000" dirty="0">
                  <a:solidFill>
                    <a:srgbClr val="79BED9"/>
                  </a:solidFill>
                  <a:latin typeface="Arial Narrow" panose="020B0606020202030204" pitchFamily="34" charset="0"/>
                </a:rPr>
                <a:t>ÍNDICE DE INCIDENCIA:</a:t>
              </a:r>
              <a:r>
                <a:rPr lang="es-ES_tradnl" sz="1050" dirty="0">
                  <a:solidFill>
                    <a:srgbClr val="79BED9"/>
                  </a:solidFill>
                  <a:latin typeface="Arial Narrow" panose="020B0606020202030204" pitchFamily="34" charset="0"/>
                </a:rPr>
                <a:t> </a:t>
              </a:r>
              <a:r>
                <a:rPr lang="es-ES_tradnl" sz="1000" dirty="0">
                  <a:solidFill>
                    <a:srgbClr val="777777"/>
                  </a:solidFill>
                  <a:latin typeface="Arial Narrow" panose="020B0606020202030204" pitchFamily="34" charset="0"/>
                </a:rPr>
                <a:t>Accidentes de trabajo en jornada laboral por cada 100 trabajadores ocupados</a:t>
              </a: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9" name="8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>
                  <a:solidFill>
                    <a:srgbClr val="79BED9"/>
                  </a:solidFill>
                  <a:latin typeface="Arial Narrow" panose="020B0606020202030204" pitchFamily="34" charset="0"/>
                </a:rPr>
                <a:t>Perfiles de la siniestralidad laboral en España</a:t>
              </a:r>
              <a:endParaRPr lang="es-ES" sz="2200" dirty="0">
                <a:solidFill>
                  <a:srgbClr val="79BED9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151731" y="403043"/>
            <a:ext cx="69307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2400" dirty="0">
                <a:latin typeface="Arial Narrow" panose="020B0606020202030204" pitchFamily="34" charset="0"/>
                <a:cs typeface="Tahoma" pitchFamily="34" charset="0"/>
              </a:rPr>
              <a:t>RELACIÓN</a:t>
            </a:r>
            <a:r>
              <a:rPr lang="es-ES" sz="2400" b="1" dirty="0">
                <a:latin typeface="Arial Narrow" panose="020B0606020202030204" pitchFamily="34" charset="0"/>
                <a:cs typeface="Tahoma" pitchFamily="34" charset="0"/>
              </a:rPr>
              <a:t> SINIESTRALIDAD / ACTIVIDAD ECONÓMICA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1259632" y="812785"/>
            <a:ext cx="6732636" cy="0"/>
          </a:xfrm>
          <a:prstGeom prst="line">
            <a:avLst/>
          </a:prstGeom>
          <a:solidFill>
            <a:schemeClr val="bg1"/>
          </a:solidFill>
          <a:ln w="12700">
            <a:solidFill>
              <a:srgbClr val="79BE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887675"/>
            <a:ext cx="7877232" cy="397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506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1334013" y="4115316"/>
            <a:ext cx="6120680" cy="752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069009" y="793036"/>
            <a:ext cx="7010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% Distribución de </a:t>
            </a:r>
            <a:r>
              <a:rPr lang="es-ES_tradnl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trabajadores y accidentes con baja </a:t>
            </a:r>
            <a:r>
              <a:rPr lang="es-ES_trad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en jornada 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7605558" y="1923678"/>
            <a:ext cx="1539118" cy="18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La 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industria y la construcción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son los sectores que concentran más accidentes en relación con los trabajadores empleados.</a:t>
            </a:r>
          </a:p>
        </p:txBody>
      </p:sp>
      <p:grpSp>
        <p:nvGrpSpPr>
          <p:cNvPr id="9" name="8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10" name="9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Perfiles de la siniestralidad laboral en España</a:t>
              </a: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2097047" y="394576"/>
            <a:ext cx="4954325" cy="461665"/>
            <a:chOff x="1273859" y="403043"/>
            <a:chExt cx="4954325" cy="461665"/>
          </a:xfrm>
        </p:grpSpPr>
        <p:sp>
          <p:nvSpPr>
            <p:cNvPr id="3" name="2 Rectángulo"/>
            <p:cNvSpPr/>
            <p:nvPr/>
          </p:nvSpPr>
          <p:spPr>
            <a:xfrm>
              <a:off x="2094837" y="473035"/>
              <a:ext cx="3312368" cy="306982"/>
            </a:xfrm>
            <a:prstGeom prst="rect">
              <a:avLst/>
            </a:prstGeom>
            <a:solidFill>
              <a:srgbClr val="CE84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1273859" y="403043"/>
              <a:ext cx="49543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sz="2400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Por </a:t>
              </a:r>
              <a:r>
                <a:rPr lang="es-ES" sz="2400" b="1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Sectores de Actividad</a:t>
              </a: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5797" y="4866159"/>
            <a:ext cx="3808413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FUENTE</a:t>
            </a:r>
            <a:r>
              <a:rPr lang="es-E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Anuario </a:t>
            </a: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de Estadísticas Laborales 2024. MITES</a:t>
            </a:r>
            <a:endParaRPr lang="es-ES" sz="900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37 Triángulo isósceles"/>
          <p:cNvSpPr/>
          <p:nvPr/>
        </p:nvSpPr>
        <p:spPr>
          <a:xfrm rot="5400000">
            <a:off x="6835637" y="2737935"/>
            <a:ext cx="1484897" cy="54942"/>
          </a:xfrm>
          <a:prstGeom prst="triangle">
            <a:avLst/>
          </a:prstGeom>
          <a:solidFill>
            <a:srgbClr val="79B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3" name="32 Grupo"/>
          <p:cNvGrpSpPr/>
          <p:nvPr/>
        </p:nvGrpSpPr>
        <p:grpSpPr>
          <a:xfrm>
            <a:off x="1334013" y="1131590"/>
            <a:ext cx="6120680" cy="3736218"/>
            <a:chOff x="1334013" y="1131590"/>
            <a:chExt cx="6120680" cy="3736218"/>
          </a:xfrm>
        </p:grpSpPr>
        <p:grpSp>
          <p:nvGrpSpPr>
            <p:cNvPr id="6" name="5 Grupo"/>
            <p:cNvGrpSpPr/>
            <p:nvPr/>
          </p:nvGrpSpPr>
          <p:grpSpPr>
            <a:xfrm>
              <a:off x="1334013" y="1131590"/>
              <a:ext cx="6120680" cy="3736218"/>
              <a:chOff x="1331640" y="1131590"/>
              <a:chExt cx="6120680" cy="3736218"/>
            </a:xfrm>
          </p:grpSpPr>
          <p:grpSp>
            <p:nvGrpSpPr>
              <p:cNvPr id="16" name="9 Grupo"/>
              <p:cNvGrpSpPr/>
              <p:nvPr/>
            </p:nvGrpSpPr>
            <p:grpSpPr>
              <a:xfrm>
                <a:off x="4896737" y="4331605"/>
                <a:ext cx="528015" cy="536203"/>
                <a:chOff x="4461" y="0"/>
                <a:chExt cx="672809" cy="683220"/>
              </a:xfrm>
            </p:grpSpPr>
            <p:sp>
              <p:nvSpPr>
                <p:cNvPr id="26" name="16 Elipse"/>
                <p:cNvSpPr/>
                <p:nvPr/>
              </p:nvSpPr>
              <p:spPr>
                <a:xfrm>
                  <a:off x="4461" y="10411"/>
                  <a:ext cx="672809" cy="672809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ES"/>
                </a:p>
              </p:txBody>
            </p:sp>
            <p:pic>
              <p:nvPicPr>
                <p:cNvPr id="27" name="Picture 7" descr="G:\plantillas\iconos-web\ICONOS-CATEGORÍAS\PROFESIONES\46405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43" y="0"/>
                  <a:ext cx="605394" cy="60539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7" name="7 Grupo"/>
              <p:cNvGrpSpPr/>
              <p:nvPr/>
            </p:nvGrpSpPr>
            <p:grpSpPr>
              <a:xfrm>
                <a:off x="3371909" y="4353357"/>
                <a:ext cx="492788" cy="492699"/>
                <a:chOff x="0" y="637549"/>
                <a:chExt cx="672809" cy="672809"/>
              </a:xfrm>
            </p:grpSpPr>
            <p:sp>
              <p:nvSpPr>
                <p:cNvPr id="24" name="20 Elipse"/>
                <p:cNvSpPr/>
                <p:nvPr/>
              </p:nvSpPr>
              <p:spPr>
                <a:xfrm>
                  <a:off x="0" y="637549"/>
                  <a:ext cx="672809" cy="672809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ES"/>
                </a:p>
              </p:txBody>
            </p:sp>
            <p:pic>
              <p:nvPicPr>
                <p:cNvPr id="25" name="Picture 8" descr="G:\plantillas\iconos-web\ICONOS-CATEGORÍAS\CASAS\industrial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450" y="666079"/>
                  <a:ext cx="520285" cy="52028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7 Grupo"/>
              <p:cNvGrpSpPr/>
              <p:nvPr/>
            </p:nvGrpSpPr>
            <p:grpSpPr>
              <a:xfrm>
                <a:off x="6579757" y="4344625"/>
                <a:ext cx="476245" cy="476294"/>
                <a:chOff x="18031" y="1838278"/>
                <a:chExt cx="491145" cy="491145"/>
              </a:xfrm>
            </p:grpSpPr>
            <p:sp>
              <p:nvSpPr>
                <p:cNvPr id="22" name="14 Elipse"/>
                <p:cNvSpPr/>
                <p:nvPr/>
              </p:nvSpPr>
              <p:spPr>
                <a:xfrm>
                  <a:off x="18031" y="1838278"/>
                  <a:ext cx="491145" cy="49114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ES"/>
                </a:p>
              </p:txBody>
            </p:sp>
            <p:pic>
              <p:nvPicPr>
                <p:cNvPr id="23" name="Picture 5" descr="G:\plantillas\iconos-web\ICONOS-CATEGORÍAS\PROFESIONES\servicios\ticket2.png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80" y="1871856"/>
                  <a:ext cx="393883" cy="3948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" name="22 Grupo"/>
              <p:cNvGrpSpPr/>
              <p:nvPr/>
            </p:nvGrpSpPr>
            <p:grpSpPr>
              <a:xfrm>
                <a:off x="1742052" y="4354147"/>
                <a:ext cx="491116" cy="491119"/>
                <a:chOff x="10409" y="1054420"/>
                <a:chExt cx="491145" cy="491145"/>
              </a:xfrm>
            </p:grpSpPr>
            <p:sp>
              <p:nvSpPr>
                <p:cNvPr id="20" name="28 Elipse"/>
                <p:cNvSpPr/>
                <p:nvPr/>
              </p:nvSpPr>
              <p:spPr>
                <a:xfrm>
                  <a:off x="10409" y="1054420"/>
                  <a:ext cx="491145" cy="49114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ES"/>
                </a:p>
              </p:txBody>
            </p:sp>
            <p:pic>
              <p:nvPicPr>
                <p:cNvPr id="21" name="2 Imagen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rightnessContrast bright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09" y="1075233"/>
                  <a:ext cx="449517" cy="449517"/>
                </a:xfrm>
                <a:prstGeom prst="rect">
                  <a:avLst/>
                </a:prstGeom>
              </p:spPr>
            </p:pic>
          </p:grpSp>
          <p:sp>
            <p:nvSpPr>
              <p:cNvPr id="5" name="4 Rectángulo"/>
              <p:cNvSpPr/>
              <p:nvPr/>
            </p:nvSpPr>
            <p:spPr>
              <a:xfrm>
                <a:off x="1331640" y="1131590"/>
                <a:ext cx="6120680" cy="2943861"/>
              </a:xfrm>
              <a:prstGeom prst="rect">
                <a:avLst/>
              </a:prstGeom>
              <a:noFill/>
              <a:ln w="952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28" name="Picture 4"/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931" t="17332" r="12089" b="30308"/>
              <a:stretch/>
            </p:blipFill>
            <p:spPr bwMode="auto">
              <a:xfrm>
                <a:off x="1673950" y="4115316"/>
                <a:ext cx="627321" cy="2551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5"/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50" r="8330" b="23763"/>
              <a:stretch/>
            </p:blipFill>
            <p:spPr bwMode="auto">
              <a:xfrm>
                <a:off x="4613169" y="4048550"/>
                <a:ext cx="1095153" cy="3715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6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119" t="17332" r="10158" b="41334"/>
              <a:stretch/>
            </p:blipFill>
            <p:spPr bwMode="auto">
              <a:xfrm>
                <a:off x="6417464" y="4125634"/>
                <a:ext cx="777328" cy="201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1" name="Picture 7"/>
              <p:cNvPicPr>
                <a:picLocks noChangeAspect="1" noChangeArrowheads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855" r="11969" b="23763"/>
              <a:stretch/>
            </p:blipFill>
            <p:spPr bwMode="auto">
              <a:xfrm>
                <a:off x="3203848" y="4048666"/>
                <a:ext cx="766695" cy="3715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" name="6 Grupo"/>
            <p:cNvGrpSpPr/>
            <p:nvPr/>
          </p:nvGrpSpPr>
          <p:grpSpPr>
            <a:xfrm>
              <a:off x="1689426" y="2162776"/>
              <a:ext cx="362294" cy="362294"/>
              <a:chOff x="3886244" y="2172452"/>
              <a:chExt cx="362294" cy="362294"/>
            </a:xfrm>
          </p:grpSpPr>
          <p:sp>
            <p:nvSpPr>
              <p:cNvPr id="40" name="39 Elipse"/>
              <p:cNvSpPr/>
              <p:nvPr/>
            </p:nvSpPr>
            <p:spPr>
              <a:xfrm>
                <a:off x="3886244" y="2172452"/>
                <a:ext cx="362294" cy="362294"/>
              </a:xfrm>
              <a:prstGeom prst="ellipse">
                <a:avLst/>
              </a:prstGeom>
              <a:solidFill>
                <a:srgbClr val="AB3B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1" name="Picture 5" descr="C:\Users\ABSuarezH\Documents\Clara\Conferencia Donosti\accidente.pn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93275" y="2187126"/>
                <a:ext cx="312927" cy="3129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13 Grupo"/>
            <p:cNvGrpSpPr/>
            <p:nvPr/>
          </p:nvGrpSpPr>
          <p:grpSpPr>
            <a:xfrm>
              <a:off x="1689426" y="1754937"/>
              <a:ext cx="362294" cy="362294"/>
              <a:chOff x="1338598" y="1624269"/>
              <a:chExt cx="362294" cy="362294"/>
            </a:xfrm>
          </p:grpSpPr>
          <p:sp>
            <p:nvSpPr>
              <p:cNvPr id="46" name="45 Elipse"/>
              <p:cNvSpPr/>
              <p:nvPr/>
            </p:nvSpPr>
            <p:spPr>
              <a:xfrm>
                <a:off x="1338598" y="1624269"/>
                <a:ext cx="362294" cy="362294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" name="7 Imagen"/>
              <p:cNvPicPr>
                <a:picLocks noChangeAspect="1"/>
              </p:cNvPicPr>
              <p:nvPr/>
            </p:nvPicPr>
            <p:blipFill>
              <a:blip r:embed="rId1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8872" y="1644113"/>
                <a:ext cx="295182" cy="295182"/>
              </a:xfrm>
              <a:prstGeom prst="rect">
                <a:avLst/>
              </a:prstGeom>
            </p:spPr>
          </p:pic>
        </p:grpSp>
        <p:sp>
          <p:nvSpPr>
            <p:cNvPr id="32" name="31 Rectángulo"/>
            <p:cNvSpPr/>
            <p:nvPr/>
          </p:nvSpPr>
          <p:spPr>
            <a:xfrm>
              <a:off x="1547664" y="1703382"/>
              <a:ext cx="3016804" cy="854731"/>
            </a:xfrm>
            <a:prstGeom prst="rect">
              <a:avLst/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aphicFrame>
        <p:nvGraphicFramePr>
          <p:cNvPr id="43" name="1 Gráfico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023987"/>
              </p:ext>
            </p:extLst>
          </p:nvPr>
        </p:nvGraphicFramePr>
        <p:xfrm>
          <a:off x="1667061" y="1184589"/>
          <a:ext cx="5334000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1420582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2" grpId="0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069009" y="793036"/>
            <a:ext cx="7010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% Distribución de </a:t>
            </a:r>
            <a:r>
              <a:rPr lang="es-ES_tradnl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trabajadores y accidentes con baja </a:t>
            </a:r>
            <a:r>
              <a:rPr lang="es-ES_trad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en jornada 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7195199" y="1402687"/>
            <a:ext cx="1811623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Existe mayor probabilidad de tener un accidente en 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PYMES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, en particular en el caso de los accidentes 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graves y mortales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, donde esta probabilidad es 2,5 veces superior a las empresas de más de 50 trabajadores (</a:t>
            </a: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71,44%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vs </a:t>
            </a: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28,56%).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10" name="9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Perfiles de la siniestralidad laboral en España</a:t>
              </a: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2012739" y="381893"/>
            <a:ext cx="5125483" cy="461665"/>
            <a:chOff x="2068421" y="390360"/>
            <a:chExt cx="5125483" cy="461665"/>
          </a:xfrm>
        </p:grpSpPr>
        <p:sp>
          <p:nvSpPr>
            <p:cNvPr id="3" name="2 Rectángulo"/>
            <p:cNvSpPr/>
            <p:nvPr/>
          </p:nvSpPr>
          <p:spPr>
            <a:xfrm>
              <a:off x="2772326" y="473035"/>
              <a:ext cx="3717672" cy="306982"/>
            </a:xfrm>
            <a:prstGeom prst="rect">
              <a:avLst/>
            </a:prstGeom>
            <a:solidFill>
              <a:srgbClr val="42B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2068421" y="390360"/>
              <a:ext cx="512548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sz="2400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Por </a:t>
              </a:r>
              <a:r>
                <a:rPr lang="es-ES" sz="2400" b="1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Tamaño de empresa (I)</a:t>
              </a: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5496" y="4860218"/>
            <a:ext cx="3808413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FUENTE</a:t>
            </a:r>
            <a:r>
              <a:rPr lang="es-E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Anuario </a:t>
            </a: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Estadísticas Laborales 2024. MITES </a:t>
            </a:r>
            <a:endParaRPr lang="es-ES" sz="900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37 Triángulo isósceles"/>
          <p:cNvSpPr/>
          <p:nvPr/>
        </p:nvSpPr>
        <p:spPr>
          <a:xfrm rot="5400000">
            <a:off x="6421174" y="2707807"/>
            <a:ext cx="1484897" cy="54942"/>
          </a:xfrm>
          <a:prstGeom prst="triangle">
            <a:avLst/>
          </a:prstGeom>
          <a:solidFill>
            <a:srgbClr val="79B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3" name="12 Grupo"/>
          <p:cNvGrpSpPr/>
          <p:nvPr/>
        </p:nvGrpSpPr>
        <p:grpSpPr>
          <a:xfrm>
            <a:off x="1367339" y="1127054"/>
            <a:ext cx="355258" cy="1080993"/>
            <a:chOff x="1367339" y="1127054"/>
            <a:chExt cx="355258" cy="1080993"/>
          </a:xfrm>
        </p:grpSpPr>
        <p:grpSp>
          <p:nvGrpSpPr>
            <p:cNvPr id="6" name="5 Grupo"/>
            <p:cNvGrpSpPr/>
            <p:nvPr/>
          </p:nvGrpSpPr>
          <p:grpSpPr>
            <a:xfrm>
              <a:off x="1377213" y="1505153"/>
              <a:ext cx="344210" cy="344210"/>
              <a:chOff x="1055476" y="1724174"/>
              <a:chExt cx="362294" cy="362294"/>
            </a:xfrm>
          </p:grpSpPr>
          <p:sp>
            <p:nvSpPr>
              <p:cNvPr id="16" name="15 Elipse"/>
              <p:cNvSpPr/>
              <p:nvPr/>
            </p:nvSpPr>
            <p:spPr>
              <a:xfrm>
                <a:off x="1055476" y="1724174"/>
                <a:ext cx="362294" cy="362294"/>
              </a:xfrm>
              <a:prstGeom prst="ellipse">
                <a:avLst/>
              </a:prstGeom>
              <a:solidFill>
                <a:srgbClr val="E1A7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17" name="Picture 5" descr="C:\Users\ABSuarezH\Documents\Clara\Conferencia Donosti\accidente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507" y="1738848"/>
                <a:ext cx="312927" cy="3129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" name="7 Grupo"/>
            <p:cNvGrpSpPr/>
            <p:nvPr/>
          </p:nvGrpSpPr>
          <p:grpSpPr>
            <a:xfrm>
              <a:off x="1367339" y="1127054"/>
              <a:ext cx="344210" cy="344210"/>
              <a:chOff x="1055476" y="1316335"/>
              <a:chExt cx="362294" cy="362294"/>
            </a:xfrm>
          </p:grpSpPr>
          <p:sp>
            <p:nvSpPr>
              <p:cNvPr id="18" name="17 Elipse"/>
              <p:cNvSpPr/>
              <p:nvPr/>
            </p:nvSpPr>
            <p:spPr>
              <a:xfrm>
                <a:off x="1055476" y="1316335"/>
                <a:ext cx="362294" cy="362294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19" name="18 Imagen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5750" y="1336179"/>
                <a:ext cx="295182" cy="295182"/>
              </a:xfrm>
              <a:prstGeom prst="rect">
                <a:avLst/>
              </a:prstGeom>
            </p:spPr>
          </p:pic>
        </p:grpSp>
        <p:grpSp>
          <p:nvGrpSpPr>
            <p:cNvPr id="5" name="4 Grupo"/>
            <p:cNvGrpSpPr/>
            <p:nvPr/>
          </p:nvGrpSpPr>
          <p:grpSpPr>
            <a:xfrm>
              <a:off x="1378387" y="1862620"/>
              <a:ext cx="344210" cy="345427"/>
              <a:chOff x="1055476" y="2224779"/>
              <a:chExt cx="362294" cy="363575"/>
            </a:xfrm>
          </p:grpSpPr>
          <p:sp>
            <p:nvSpPr>
              <p:cNvPr id="21" name="20 Elipse"/>
              <p:cNvSpPr/>
              <p:nvPr/>
            </p:nvSpPr>
            <p:spPr>
              <a:xfrm>
                <a:off x="1055476" y="2224779"/>
                <a:ext cx="362294" cy="362294"/>
              </a:xfrm>
              <a:prstGeom prst="ellipse">
                <a:avLst/>
              </a:prstGeom>
              <a:solidFill>
                <a:srgbClr val="AB3B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8134" name="Picture 6" descr="F:\plantillas\iconos-web\medicos\intensivos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512" y="2241383"/>
                <a:ext cx="341136" cy="3469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aphicFrame>
        <p:nvGraphicFramePr>
          <p:cNvPr id="23" name="3 Gráfico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1377600"/>
              </p:ext>
            </p:extLst>
          </p:nvPr>
        </p:nvGraphicFramePr>
        <p:xfrm>
          <a:off x="1259632" y="1100018"/>
          <a:ext cx="6174963" cy="380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73263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2" grpId="0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2843808" y="1242242"/>
            <a:ext cx="5430878" cy="825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069009" y="793036"/>
            <a:ext cx="7010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% Distribución de </a:t>
            </a:r>
            <a:r>
              <a:rPr lang="es-ES_tradnl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trabajadores y accidentes con baja </a:t>
            </a:r>
            <a:r>
              <a:rPr lang="es-ES_trad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en jornada 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2250782" y="4006755"/>
            <a:ext cx="65197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>
              <a:lnSpc>
                <a:spcPts val="1600"/>
              </a:lnSpc>
              <a:spcBef>
                <a:spcPts val="1200"/>
              </a:spcBef>
              <a:buClr>
                <a:srgbClr val="79BED9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La probabilidad de sufrir un accidente con baja en 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empresas con menos de 10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trabajadores es </a:t>
            </a:r>
            <a:r>
              <a:rPr lang="es-E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casi el 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doble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que en 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empresas con más de 500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trabajadores.</a:t>
            </a:r>
          </a:p>
          <a:p>
            <a:pPr marL="93663" indent="-93663">
              <a:lnSpc>
                <a:spcPts val="1600"/>
              </a:lnSpc>
              <a:spcBef>
                <a:spcPts val="1200"/>
              </a:spcBef>
              <a:buClr>
                <a:srgbClr val="79BED9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Y la de sufrir un 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accidente grave o mortal </a:t>
            </a:r>
            <a:r>
              <a:rPr lang="es-E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es más de 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5 veces superior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</p:txBody>
      </p:sp>
      <p:grpSp>
        <p:nvGrpSpPr>
          <p:cNvPr id="9" name="8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10" name="9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Perfiles de la siniestralidad laboral en España</a:t>
              </a: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2012739" y="381893"/>
            <a:ext cx="5125483" cy="461665"/>
            <a:chOff x="2068421" y="390360"/>
            <a:chExt cx="5125483" cy="461665"/>
          </a:xfrm>
        </p:grpSpPr>
        <p:sp>
          <p:nvSpPr>
            <p:cNvPr id="3" name="2 Rectángulo"/>
            <p:cNvSpPr/>
            <p:nvPr/>
          </p:nvSpPr>
          <p:spPr>
            <a:xfrm>
              <a:off x="2772326" y="473035"/>
              <a:ext cx="3717672" cy="306982"/>
            </a:xfrm>
            <a:prstGeom prst="rect">
              <a:avLst/>
            </a:prstGeom>
            <a:solidFill>
              <a:srgbClr val="42B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2068421" y="390360"/>
              <a:ext cx="512548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sz="2400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Por </a:t>
              </a:r>
              <a:r>
                <a:rPr lang="es-ES" sz="2400" b="1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Tamaño de empresa (II)</a:t>
              </a: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4868529"/>
            <a:ext cx="3808413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FUENTE</a:t>
            </a:r>
            <a:r>
              <a:rPr lang="es-E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Anuario </a:t>
            </a: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de Estadísticas Laborales 2024. MITES.. </a:t>
            </a:r>
            <a:endParaRPr lang="es-ES" sz="900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37 Triángulo isósceles"/>
          <p:cNvSpPr/>
          <p:nvPr/>
        </p:nvSpPr>
        <p:spPr>
          <a:xfrm rot="10800000">
            <a:off x="2737603" y="3930737"/>
            <a:ext cx="5617087" cy="105284"/>
          </a:xfrm>
          <a:prstGeom prst="triangle">
            <a:avLst/>
          </a:prstGeom>
          <a:solidFill>
            <a:srgbClr val="79B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8" name="7 Grupo"/>
          <p:cNvGrpSpPr/>
          <p:nvPr/>
        </p:nvGrpSpPr>
        <p:grpSpPr>
          <a:xfrm>
            <a:off x="3175884" y="1242243"/>
            <a:ext cx="362294" cy="362294"/>
            <a:chOff x="811736" y="4417096"/>
            <a:chExt cx="362294" cy="362294"/>
          </a:xfrm>
        </p:grpSpPr>
        <p:pic>
          <p:nvPicPr>
            <p:cNvPr id="36" name="Picture 3" descr="J:\Ana Belen Suarez\JUNTAS DIRECTIVAS\2015\7-2015-JG\imagenes\Edificios_urbanos_51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9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6510" y="4466359"/>
              <a:ext cx="248051" cy="24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40 Elipse"/>
            <p:cNvSpPr/>
            <p:nvPr/>
          </p:nvSpPr>
          <p:spPr>
            <a:xfrm>
              <a:off x="811736" y="4417096"/>
              <a:ext cx="362294" cy="362294"/>
            </a:xfrm>
            <a:prstGeom prst="ellipse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6" name="45 Grupo"/>
          <p:cNvGrpSpPr/>
          <p:nvPr/>
        </p:nvGrpSpPr>
        <p:grpSpPr>
          <a:xfrm>
            <a:off x="5818455" y="1242243"/>
            <a:ext cx="362294" cy="362294"/>
            <a:chOff x="1055476" y="1724174"/>
            <a:chExt cx="362294" cy="362294"/>
          </a:xfrm>
        </p:grpSpPr>
        <p:sp>
          <p:nvSpPr>
            <p:cNvPr id="54" name="53 Elipse"/>
            <p:cNvSpPr/>
            <p:nvPr/>
          </p:nvSpPr>
          <p:spPr>
            <a:xfrm>
              <a:off x="1055476" y="1724174"/>
              <a:ext cx="362294" cy="362294"/>
            </a:xfrm>
            <a:prstGeom prst="ellipse">
              <a:avLst/>
            </a:prstGeom>
            <a:solidFill>
              <a:srgbClr val="E1A7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55" name="Picture 5" descr="C:\Users\ABSuarezH\Documents\Clara\Conferencia Donosti\accidente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2507" y="1738848"/>
              <a:ext cx="312927" cy="312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46 Grupo"/>
          <p:cNvGrpSpPr/>
          <p:nvPr/>
        </p:nvGrpSpPr>
        <p:grpSpPr>
          <a:xfrm>
            <a:off x="4392400" y="1248021"/>
            <a:ext cx="362294" cy="362294"/>
            <a:chOff x="1055476" y="1316335"/>
            <a:chExt cx="362294" cy="362294"/>
          </a:xfrm>
        </p:grpSpPr>
        <p:sp>
          <p:nvSpPr>
            <p:cNvPr id="52" name="51 Elipse"/>
            <p:cNvSpPr/>
            <p:nvPr/>
          </p:nvSpPr>
          <p:spPr>
            <a:xfrm>
              <a:off x="1055476" y="1316335"/>
              <a:ext cx="362294" cy="362294"/>
            </a:xfrm>
            <a:prstGeom prst="ellipse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53" name="52 Imagen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750" y="1336179"/>
              <a:ext cx="295182" cy="295182"/>
            </a:xfrm>
            <a:prstGeom prst="rect">
              <a:avLst/>
            </a:prstGeom>
          </p:spPr>
        </p:pic>
      </p:grpSp>
      <p:grpSp>
        <p:nvGrpSpPr>
          <p:cNvPr id="49" name="48 Grupo"/>
          <p:cNvGrpSpPr/>
          <p:nvPr/>
        </p:nvGrpSpPr>
        <p:grpSpPr>
          <a:xfrm>
            <a:off x="7353811" y="1249440"/>
            <a:ext cx="362294" cy="363575"/>
            <a:chOff x="1055476" y="2224779"/>
            <a:chExt cx="362294" cy="363575"/>
          </a:xfrm>
        </p:grpSpPr>
        <p:sp>
          <p:nvSpPr>
            <p:cNvPr id="50" name="49 Elipse"/>
            <p:cNvSpPr/>
            <p:nvPr/>
          </p:nvSpPr>
          <p:spPr>
            <a:xfrm>
              <a:off x="1055476" y="2224779"/>
              <a:ext cx="362294" cy="362294"/>
            </a:xfrm>
            <a:prstGeom prst="ellipse">
              <a:avLst/>
            </a:prstGeom>
            <a:solidFill>
              <a:srgbClr val="AB3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51" name="Picture 6" descr="F:\plantillas\iconos-web\medicos\intensivos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2512" y="2241383"/>
              <a:ext cx="341136" cy="3469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14" name="Picture 9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666" y="1536445"/>
            <a:ext cx="54927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186" y="1215402"/>
            <a:ext cx="7810500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6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10" name="9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Perfiles de la siniestralidad laboral en España</a:t>
              </a: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3441280" y="381893"/>
            <a:ext cx="2227774" cy="461665"/>
            <a:chOff x="3403546" y="390360"/>
            <a:chExt cx="2227774" cy="461665"/>
          </a:xfrm>
        </p:grpSpPr>
        <p:sp>
          <p:nvSpPr>
            <p:cNvPr id="3" name="2 Rectángulo"/>
            <p:cNvSpPr/>
            <p:nvPr/>
          </p:nvSpPr>
          <p:spPr>
            <a:xfrm>
              <a:off x="3572808" y="473035"/>
              <a:ext cx="1889251" cy="30698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3403546" y="390360"/>
              <a:ext cx="22277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sz="2400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Por </a:t>
              </a:r>
              <a:r>
                <a:rPr lang="es-ES" sz="2400" b="1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Género</a:t>
              </a: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48295" y="4886485"/>
            <a:ext cx="3645213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spcBef>
                <a:spcPts val="0"/>
              </a:spcBef>
            </a:pP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FUENTE</a:t>
            </a:r>
            <a:r>
              <a:rPr lang="es-E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Anuario </a:t>
            </a: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Estadísticas Laborales 2024.  MITES. </a:t>
            </a:r>
            <a:endParaRPr lang="es-ES" sz="900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6" name="35 Grupo"/>
          <p:cNvGrpSpPr/>
          <p:nvPr/>
        </p:nvGrpSpPr>
        <p:grpSpPr>
          <a:xfrm>
            <a:off x="7308542" y="2832381"/>
            <a:ext cx="1671579" cy="1511479"/>
            <a:chOff x="7514754" y="3076495"/>
            <a:chExt cx="1671579" cy="1511479"/>
          </a:xfrm>
        </p:grpSpPr>
        <p:sp>
          <p:nvSpPr>
            <p:cNvPr id="33" name="32 Rectángulo"/>
            <p:cNvSpPr/>
            <p:nvPr/>
          </p:nvSpPr>
          <p:spPr>
            <a:xfrm>
              <a:off x="7514754" y="3076495"/>
              <a:ext cx="1671579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400" dirty="0">
                  <a:latin typeface="Arial Narrow" panose="020B0606020202030204" pitchFamily="34" charset="0"/>
                </a:rPr>
                <a:t>RELACIÓN DE ACCIDENTABILIDAD</a:t>
              </a:r>
            </a:p>
            <a:p>
              <a:pPr algn="ctr"/>
              <a:r>
                <a:rPr lang="es-ES" sz="1400" b="1" dirty="0">
                  <a:solidFill>
                    <a:srgbClr val="42BEEA"/>
                  </a:solidFill>
                  <a:latin typeface="Arial Narrow" panose="020B0606020202030204" pitchFamily="34" charset="0"/>
                </a:rPr>
                <a:t>Varones</a:t>
              </a:r>
              <a:r>
                <a:rPr lang="es-ES" sz="1400" dirty="0">
                  <a:latin typeface="Arial Narrow" panose="020B0606020202030204" pitchFamily="34" charset="0"/>
                </a:rPr>
                <a:t>/ </a:t>
              </a:r>
              <a:r>
                <a:rPr lang="es-ES" sz="1400" b="1" dirty="0">
                  <a:solidFill>
                    <a:srgbClr val="A95DAB"/>
                  </a:solidFill>
                  <a:latin typeface="Arial Narrow" panose="020B0606020202030204" pitchFamily="34" charset="0"/>
                </a:rPr>
                <a:t>Mujeres</a:t>
              </a:r>
              <a:r>
                <a:rPr lang="es-ES" sz="1400" dirty="0">
                  <a:latin typeface="Arial Narrow" panose="020B0606020202030204" pitchFamily="34" charset="0"/>
                </a:rPr>
                <a:t>	</a:t>
              </a:r>
              <a:r>
                <a:rPr lang="es-ES" sz="1400" b="1" dirty="0">
                  <a:latin typeface="Arial Narrow" panose="020B0606020202030204" pitchFamily="34" charset="0"/>
                </a:rPr>
                <a:t>	</a:t>
              </a:r>
            </a:p>
          </p:txBody>
        </p:sp>
        <p:sp>
          <p:nvSpPr>
            <p:cNvPr id="34" name="33 Elipse"/>
            <p:cNvSpPr/>
            <p:nvPr/>
          </p:nvSpPr>
          <p:spPr>
            <a:xfrm>
              <a:off x="7954499" y="3795886"/>
              <a:ext cx="79208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000" b="1" dirty="0">
                  <a:latin typeface="Arial Narrow" panose="020B0606020202030204" pitchFamily="34" charset="0"/>
                </a:rPr>
                <a:t>219</a:t>
              </a:r>
              <a:endParaRPr lang="es-ES" sz="2000" dirty="0"/>
            </a:p>
          </p:txBody>
        </p:sp>
        <p:sp>
          <p:nvSpPr>
            <p:cNvPr id="35" name="34 Elipse"/>
            <p:cNvSpPr/>
            <p:nvPr/>
          </p:nvSpPr>
          <p:spPr>
            <a:xfrm>
              <a:off x="8089567" y="3930954"/>
              <a:ext cx="521952" cy="52195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" name="1 Grupo"/>
          <p:cNvGrpSpPr/>
          <p:nvPr/>
        </p:nvGrpSpPr>
        <p:grpSpPr>
          <a:xfrm>
            <a:off x="611560" y="771550"/>
            <a:ext cx="6840760" cy="1754534"/>
            <a:chOff x="611560" y="758494"/>
            <a:chExt cx="6840760" cy="1754534"/>
          </a:xfrm>
        </p:grpSpPr>
        <p:sp>
          <p:nvSpPr>
            <p:cNvPr id="20" name="19 Rectángulo"/>
            <p:cNvSpPr/>
            <p:nvPr/>
          </p:nvSpPr>
          <p:spPr>
            <a:xfrm>
              <a:off x="611560" y="915566"/>
              <a:ext cx="6840760" cy="1597462"/>
            </a:xfrm>
            <a:prstGeom prst="rect">
              <a:avLst/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3" name="22 Grupo"/>
            <p:cNvGrpSpPr/>
            <p:nvPr/>
          </p:nvGrpSpPr>
          <p:grpSpPr>
            <a:xfrm>
              <a:off x="1429251" y="1841203"/>
              <a:ext cx="362294" cy="362294"/>
              <a:chOff x="1570379" y="2128908"/>
              <a:chExt cx="362294" cy="362294"/>
            </a:xfrm>
          </p:grpSpPr>
          <p:sp>
            <p:nvSpPr>
              <p:cNvPr id="27" name="26 Elipse"/>
              <p:cNvSpPr/>
              <p:nvPr/>
            </p:nvSpPr>
            <p:spPr>
              <a:xfrm>
                <a:off x="1570379" y="2128908"/>
                <a:ext cx="362294" cy="362294"/>
              </a:xfrm>
              <a:prstGeom prst="ellipse">
                <a:avLst/>
              </a:prstGeom>
              <a:solidFill>
                <a:srgbClr val="AB3B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28" name="Picture 5" descr="C:\Users\ABSuarezH\Documents\Clara\Conferencia Donosti\accidente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7410" y="2143582"/>
                <a:ext cx="312927" cy="3129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2" name="21 Grupo"/>
            <p:cNvGrpSpPr/>
            <p:nvPr/>
          </p:nvGrpSpPr>
          <p:grpSpPr>
            <a:xfrm>
              <a:off x="1429251" y="1430579"/>
              <a:ext cx="363976" cy="362294"/>
              <a:chOff x="1570379" y="1721069"/>
              <a:chExt cx="363976" cy="362294"/>
            </a:xfrm>
          </p:grpSpPr>
          <p:sp>
            <p:nvSpPr>
              <p:cNvPr id="29" name="28 Elipse"/>
              <p:cNvSpPr/>
              <p:nvPr/>
            </p:nvSpPr>
            <p:spPr>
              <a:xfrm>
                <a:off x="1570379" y="1721069"/>
                <a:ext cx="362294" cy="362294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30" name="29 Imagen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39173" y="1749841"/>
                <a:ext cx="295182" cy="295182"/>
              </a:xfrm>
              <a:prstGeom prst="rect">
                <a:avLst/>
              </a:prstGeom>
            </p:spPr>
          </p:pic>
        </p:grpSp>
        <p:sp>
          <p:nvSpPr>
            <p:cNvPr id="18435" name="Text Box 3"/>
            <p:cNvSpPr txBox="1">
              <a:spLocks noChangeArrowheads="1"/>
            </p:cNvSpPr>
            <p:nvPr/>
          </p:nvSpPr>
          <p:spPr bwMode="auto">
            <a:xfrm>
              <a:off x="1314706" y="758494"/>
              <a:ext cx="5434469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cs typeface="Tahoma" pitchFamily="34" charset="0"/>
                </a:rPr>
                <a:t>% Distribución de </a:t>
              </a:r>
              <a:r>
                <a:rPr lang="es-ES_tradnl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cs typeface="Tahoma" pitchFamily="34" charset="0"/>
                </a:rPr>
                <a:t>trabajadores y accidentes con baja </a:t>
              </a:r>
              <a:r>
                <a:rPr lang="es-ES_tradnl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cs typeface="Tahoma" pitchFamily="34" charset="0"/>
                </a:rPr>
                <a:t>en jornada </a:t>
              </a:r>
            </a:p>
          </p:txBody>
        </p:sp>
        <p:pic>
          <p:nvPicPr>
            <p:cNvPr id="37" name="Picture 158" descr="F:\ORDENADOR CASA\Documents\ana mutua\Luis Quevedo\iconos\hombres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3130" y="1916033"/>
              <a:ext cx="226656" cy="596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159" descr="F:\ORDENADOR CASA\Documents\ana mutua\Luis Quevedo\iconos\mujers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3992" y="1914684"/>
              <a:ext cx="274550" cy="598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5 Grupo"/>
          <p:cNvGrpSpPr/>
          <p:nvPr/>
        </p:nvGrpSpPr>
        <p:grpSpPr>
          <a:xfrm>
            <a:off x="1498045" y="2732817"/>
            <a:ext cx="5200708" cy="1956947"/>
            <a:chOff x="1484123" y="2710681"/>
            <a:chExt cx="5200708" cy="1956947"/>
          </a:xfrm>
        </p:grpSpPr>
        <p:grpSp>
          <p:nvGrpSpPr>
            <p:cNvPr id="5" name="4 Grupo"/>
            <p:cNvGrpSpPr/>
            <p:nvPr/>
          </p:nvGrpSpPr>
          <p:grpSpPr>
            <a:xfrm>
              <a:off x="1484123" y="2710681"/>
              <a:ext cx="5200708" cy="1956947"/>
              <a:chOff x="1459525" y="2710681"/>
              <a:chExt cx="5200708" cy="1956947"/>
            </a:xfrm>
          </p:grpSpPr>
          <p:sp>
            <p:nvSpPr>
              <p:cNvPr id="45" name="44 Rectángulo"/>
              <p:cNvSpPr/>
              <p:nvPr/>
            </p:nvSpPr>
            <p:spPr>
              <a:xfrm>
                <a:off x="1459525" y="2879957"/>
                <a:ext cx="5200708" cy="1787671"/>
              </a:xfrm>
              <a:prstGeom prst="rect">
                <a:avLst/>
              </a:prstGeom>
              <a:noFill/>
              <a:ln w="952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6" name="Text Box 3"/>
              <p:cNvSpPr txBox="1">
                <a:spLocks noChangeArrowheads="1"/>
              </p:cNvSpPr>
              <p:nvPr/>
            </p:nvSpPr>
            <p:spPr bwMode="auto">
              <a:xfrm>
                <a:off x="2043655" y="2710681"/>
                <a:ext cx="4032448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s-ES_tradnl" sz="1600" b="1" dirty="0">
                    <a:latin typeface="Arial Narrow" panose="020B0606020202030204" pitchFamily="34" charset="0"/>
                    <a:cs typeface="Tahoma" pitchFamily="34" charset="0"/>
                  </a:rPr>
                  <a:t>ÍNDICE DE INCIDENCIA</a:t>
                </a:r>
                <a:r>
                  <a:rPr lang="es-ES_tradnl" sz="1600" b="1" baseline="30000" dirty="0">
                    <a:latin typeface="Arial Narrow" panose="020B0606020202030204" pitchFamily="34" charset="0"/>
                    <a:cs typeface="Tahoma" pitchFamily="34" charset="0"/>
                  </a:rPr>
                  <a:t> </a:t>
                </a:r>
                <a:r>
                  <a:rPr lang="es-ES_tradnl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Narrow" panose="020B0606020202030204" pitchFamily="34" charset="0"/>
                    <a:cs typeface="Tahoma" pitchFamily="34" charset="0"/>
                  </a:rPr>
                  <a:t>Por Género </a:t>
                </a:r>
                <a:r>
                  <a:rPr lang="es-ES_tradnl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Narrow" panose="020B0606020202030204" pitchFamily="34" charset="0"/>
                    <a:cs typeface="Tahoma" pitchFamily="34" charset="0"/>
                  </a:rPr>
                  <a:t>(%)</a:t>
                </a:r>
              </a:p>
            </p:txBody>
          </p:sp>
        </p:grpSp>
        <p:pic>
          <p:nvPicPr>
            <p:cNvPr id="41" name="Picture 158" descr="F:\ORDENADOR CASA\Documents\ana mutua\Luis Quevedo\iconos\hombres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5910" y="3162952"/>
              <a:ext cx="226656" cy="596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59" descr="F:\ORDENADOR CASA\Documents\ana mutua\Luis Quevedo\iconos\mujers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8374" y="3161603"/>
              <a:ext cx="274550" cy="598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3902" y="3097197"/>
            <a:ext cx="3758455" cy="190502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6356" y="967538"/>
            <a:ext cx="4849470" cy="258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8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943844"/>
            <a:ext cx="7048500" cy="1924050"/>
          </a:xfrm>
          <a:prstGeom prst="rect">
            <a:avLst/>
          </a:prstGeom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069009" y="793036"/>
            <a:ext cx="7010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% Distribución de </a:t>
            </a:r>
            <a:r>
              <a:rPr lang="es-ES_tradnl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trabajadores y accidentes con baja </a:t>
            </a:r>
            <a:r>
              <a:rPr lang="es-ES_trad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en jornada </a:t>
            </a:r>
          </a:p>
        </p:txBody>
      </p:sp>
      <p:grpSp>
        <p:nvGrpSpPr>
          <p:cNvPr id="9" name="8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10" name="9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Perfiles de la siniestralidad laboral en España</a:t>
              </a: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3618303" y="381893"/>
            <a:ext cx="1673777" cy="461665"/>
            <a:chOff x="3673985" y="390360"/>
            <a:chExt cx="1673777" cy="461665"/>
          </a:xfrm>
        </p:grpSpPr>
        <p:sp>
          <p:nvSpPr>
            <p:cNvPr id="3" name="2 Rectángulo"/>
            <p:cNvSpPr/>
            <p:nvPr/>
          </p:nvSpPr>
          <p:spPr>
            <a:xfrm>
              <a:off x="3673985" y="473035"/>
              <a:ext cx="1673777" cy="306982"/>
            </a:xfrm>
            <a:prstGeom prst="rect">
              <a:avLst/>
            </a:prstGeom>
            <a:solidFill>
              <a:srgbClr val="42B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3673985" y="390360"/>
              <a:ext cx="167377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sz="2400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Por </a:t>
              </a:r>
              <a:r>
                <a:rPr lang="es-ES" sz="2400" b="1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Edad</a:t>
              </a: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9269" y="4780899"/>
            <a:ext cx="3808413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ts val="0"/>
              </a:spcBef>
            </a:pP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FUENTE</a:t>
            </a:r>
            <a:r>
              <a:rPr lang="es-E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Anuario </a:t>
            </a: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Estadísticas Laborales 2024. MITES. </a:t>
            </a:r>
            <a:endParaRPr lang="es-ES" sz="900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971600" y="4034541"/>
            <a:ext cx="7107809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>
              <a:lnSpc>
                <a:spcPts val="1200"/>
              </a:lnSpc>
              <a:spcBef>
                <a:spcPts val="300"/>
              </a:spcBef>
              <a:buClr>
                <a:srgbClr val="79BED9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Los trabajadores &lt;34 años son el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25,5%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de la fuerza laboral y sufren el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29,5%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del total de accidentes leves, mientras que los +45 años son el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46,6%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de la fuerza laboral y sufren el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45,664%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de los leves.</a:t>
            </a:r>
          </a:p>
          <a:p>
            <a:pPr marL="93663" indent="-93663">
              <a:lnSpc>
                <a:spcPts val="1200"/>
              </a:lnSpc>
              <a:spcBef>
                <a:spcPts val="300"/>
              </a:spcBef>
              <a:buClr>
                <a:srgbClr val="79BED9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En el caso de los graves y mortales los de menos de 34 años sufren el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15,6% </a:t>
            </a:r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mientras que los de más de 45 sufren el </a:t>
            </a:r>
            <a:r>
              <a:rPr lang="es-E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65,9%.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21 Triángulo isósceles"/>
          <p:cNvSpPr/>
          <p:nvPr/>
        </p:nvSpPr>
        <p:spPr>
          <a:xfrm rot="10800000">
            <a:off x="3491881" y="3956023"/>
            <a:ext cx="4268011" cy="79998"/>
          </a:xfrm>
          <a:prstGeom prst="triangle">
            <a:avLst/>
          </a:prstGeom>
          <a:solidFill>
            <a:srgbClr val="79B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8461" name="18460 Grupo"/>
          <p:cNvGrpSpPr/>
          <p:nvPr/>
        </p:nvGrpSpPr>
        <p:grpSpPr>
          <a:xfrm>
            <a:off x="971946" y="987574"/>
            <a:ext cx="7056438" cy="2863849"/>
            <a:chOff x="971550" y="1147763"/>
            <a:chExt cx="7056438" cy="2863849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971550" y="1147763"/>
              <a:ext cx="7056438" cy="2863849"/>
              <a:chOff x="612" y="723"/>
              <a:chExt cx="4445" cy="1804"/>
            </a:xfrm>
          </p:grpSpPr>
          <p:sp>
            <p:nvSpPr>
              <p:cNvPr id="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57" y="764"/>
                <a:ext cx="4400" cy="1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612" y="824"/>
                <a:ext cx="1385" cy="4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61" name="Rectangle 43"/>
              <p:cNvSpPr>
                <a:spLocks noChangeArrowheads="1"/>
              </p:cNvSpPr>
              <p:nvPr/>
            </p:nvSpPr>
            <p:spPr bwMode="auto">
              <a:xfrm>
                <a:off x="5007" y="723"/>
                <a:ext cx="5" cy="584"/>
              </a:xfrm>
              <a:prstGeom prst="rect">
                <a:avLst/>
              </a:prstGeom>
              <a:solidFill>
                <a:srgbClr val="4BAC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8442" name="Rectangle 55"/>
              <p:cNvSpPr>
                <a:spLocks noChangeArrowheads="1"/>
              </p:cNvSpPr>
              <p:nvPr/>
            </p:nvSpPr>
            <p:spPr bwMode="auto">
              <a:xfrm>
                <a:off x="5007" y="1315"/>
                <a:ext cx="5" cy="1088"/>
              </a:xfrm>
              <a:prstGeom prst="rect">
                <a:avLst/>
              </a:prstGeom>
              <a:solidFill>
                <a:srgbClr val="4BAC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18446" name="Rectangle 59"/>
              <p:cNvSpPr>
                <a:spLocks noChangeArrowheads="1"/>
              </p:cNvSpPr>
              <p:nvPr/>
            </p:nvSpPr>
            <p:spPr bwMode="auto">
              <a:xfrm>
                <a:off x="5007" y="2412"/>
                <a:ext cx="5" cy="70"/>
              </a:xfrm>
              <a:prstGeom prst="rect">
                <a:avLst/>
              </a:prstGeom>
              <a:solidFill>
                <a:srgbClr val="4BAC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</p:grpSp>
        <p:grpSp>
          <p:nvGrpSpPr>
            <p:cNvPr id="46" name="45 Grupo"/>
            <p:cNvGrpSpPr/>
            <p:nvPr/>
          </p:nvGrpSpPr>
          <p:grpSpPr>
            <a:xfrm>
              <a:off x="5165765" y="1190936"/>
              <a:ext cx="441255" cy="417802"/>
              <a:chOff x="1055476" y="1724174"/>
              <a:chExt cx="362294" cy="362294"/>
            </a:xfrm>
          </p:grpSpPr>
          <p:sp>
            <p:nvSpPr>
              <p:cNvPr id="54" name="53 Elipse"/>
              <p:cNvSpPr/>
              <p:nvPr/>
            </p:nvSpPr>
            <p:spPr>
              <a:xfrm>
                <a:off x="1055476" y="1724174"/>
                <a:ext cx="362294" cy="362294"/>
              </a:xfrm>
              <a:prstGeom prst="ellipse">
                <a:avLst/>
              </a:prstGeom>
              <a:solidFill>
                <a:srgbClr val="E1A7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55" name="Picture 5" descr="C:\Users\ABSuarezH\Documents\Clara\Conferencia Donosti\accidente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507" y="1738848"/>
                <a:ext cx="312927" cy="3129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7" name="46 Grupo"/>
            <p:cNvGrpSpPr/>
            <p:nvPr/>
          </p:nvGrpSpPr>
          <p:grpSpPr>
            <a:xfrm>
              <a:off x="3620656" y="1206176"/>
              <a:ext cx="441255" cy="417802"/>
              <a:chOff x="1055476" y="1316335"/>
              <a:chExt cx="362294" cy="362294"/>
            </a:xfrm>
          </p:grpSpPr>
          <p:sp>
            <p:nvSpPr>
              <p:cNvPr id="52" name="51 Elipse"/>
              <p:cNvSpPr/>
              <p:nvPr/>
            </p:nvSpPr>
            <p:spPr>
              <a:xfrm>
                <a:off x="1055476" y="1316335"/>
                <a:ext cx="362294" cy="362294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53" name="52 Imagen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5750" y="1336179"/>
                <a:ext cx="295182" cy="295182"/>
              </a:xfrm>
              <a:prstGeom prst="rect">
                <a:avLst/>
              </a:prstGeom>
            </p:spPr>
          </p:pic>
        </p:grpSp>
        <p:grpSp>
          <p:nvGrpSpPr>
            <p:cNvPr id="49" name="48 Grupo"/>
            <p:cNvGrpSpPr/>
            <p:nvPr/>
          </p:nvGrpSpPr>
          <p:grpSpPr>
            <a:xfrm>
              <a:off x="6867723" y="1190197"/>
              <a:ext cx="441255" cy="419279"/>
              <a:chOff x="1055476" y="2224779"/>
              <a:chExt cx="362294" cy="363575"/>
            </a:xfrm>
          </p:grpSpPr>
          <p:sp>
            <p:nvSpPr>
              <p:cNvPr id="50" name="49 Elipse"/>
              <p:cNvSpPr/>
              <p:nvPr/>
            </p:nvSpPr>
            <p:spPr>
              <a:xfrm>
                <a:off x="1055476" y="2224779"/>
                <a:ext cx="362294" cy="362294"/>
              </a:xfrm>
              <a:prstGeom prst="ellipse">
                <a:avLst/>
              </a:prstGeom>
              <a:solidFill>
                <a:srgbClr val="AB3B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51" name="Picture 6" descr="F:\plantillas\iconos-web\medicos\intensivos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512" y="2241383"/>
                <a:ext cx="341136" cy="3469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122" name="Picture 7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0399" y="1544703"/>
              <a:ext cx="4462463" cy="669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484E9611-0C17-4A02-9339-9CFB35E1E26A}"/>
              </a:ext>
            </a:extLst>
          </p:cNvPr>
          <p:cNvGrpSpPr/>
          <p:nvPr/>
        </p:nvGrpSpPr>
        <p:grpSpPr>
          <a:xfrm>
            <a:off x="4211960" y="2118496"/>
            <a:ext cx="989733" cy="637606"/>
            <a:chOff x="4211960" y="2118496"/>
            <a:chExt cx="989733" cy="637606"/>
          </a:xfrm>
        </p:grpSpPr>
        <p:sp>
          <p:nvSpPr>
            <p:cNvPr id="2" name="Cerrar llave 1">
              <a:extLst>
                <a:ext uri="{FF2B5EF4-FFF2-40B4-BE49-F238E27FC236}">
                  <a16:creationId xmlns:a16="http://schemas.microsoft.com/office/drawing/2014/main" id="{F90F3220-73B4-4975-B9E6-13F28359AABD}"/>
                </a:ext>
              </a:extLst>
            </p:cNvPr>
            <p:cNvSpPr/>
            <p:nvPr/>
          </p:nvSpPr>
          <p:spPr>
            <a:xfrm>
              <a:off x="4211960" y="2118496"/>
              <a:ext cx="96388" cy="637606"/>
            </a:xfrm>
            <a:prstGeom prst="rightBrac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6FF0D1F4-BACB-42D6-AFD6-9C7A814058DC}"/>
                </a:ext>
              </a:extLst>
            </p:cNvPr>
            <p:cNvSpPr txBox="1"/>
            <p:nvPr/>
          </p:nvSpPr>
          <p:spPr>
            <a:xfrm>
              <a:off x="4379786" y="2277754"/>
              <a:ext cx="821907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_tradnl" sz="1400" b="1" dirty="0" smtClean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</a:rPr>
                <a:t>25,5%</a:t>
              </a:r>
              <a:endParaRPr lang="es-ES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3C514B43-B846-4F03-B691-137872FA667A}"/>
              </a:ext>
            </a:extLst>
          </p:cNvPr>
          <p:cNvGrpSpPr/>
          <p:nvPr/>
        </p:nvGrpSpPr>
        <p:grpSpPr>
          <a:xfrm>
            <a:off x="5821608" y="2118496"/>
            <a:ext cx="910631" cy="637606"/>
            <a:chOff x="4364360" y="2270896"/>
            <a:chExt cx="773014" cy="637606"/>
          </a:xfrm>
        </p:grpSpPr>
        <p:sp>
          <p:nvSpPr>
            <p:cNvPr id="36" name="Cerrar llave 35">
              <a:extLst>
                <a:ext uri="{FF2B5EF4-FFF2-40B4-BE49-F238E27FC236}">
                  <a16:creationId xmlns:a16="http://schemas.microsoft.com/office/drawing/2014/main" id="{FE60551D-1906-425D-AC9C-F3AD38D1476F}"/>
                </a:ext>
              </a:extLst>
            </p:cNvPr>
            <p:cNvSpPr/>
            <p:nvPr/>
          </p:nvSpPr>
          <p:spPr>
            <a:xfrm>
              <a:off x="4364360" y="2270896"/>
              <a:ext cx="96388" cy="637606"/>
            </a:xfrm>
            <a:prstGeom prst="rightBrace">
              <a:avLst/>
            </a:prstGeom>
            <a:ln w="28575">
              <a:solidFill>
                <a:srgbClr val="BF5985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AB3B6B"/>
                </a:solidFill>
              </a:endParaRP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2C06B101-C995-45A6-B6BC-4E72D13FBD24}"/>
                </a:ext>
              </a:extLst>
            </p:cNvPr>
            <p:cNvSpPr txBox="1"/>
            <p:nvPr/>
          </p:nvSpPr>
          <p:spPr>
            <a:xfrm>
              <a:off x="4478557" y="2399278"/>
              <a:ext cx="658817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_tradnl" sz="1400" b="1" dirty="0" smtClean="0">
                  <a:solidFill>
                    <a:srgbClr val="BF5985"/>
                  </a:solidFill>
                  <a:latin typeface="Arial Narrow" panose="020B0606020202030204" pitchFamily="34" charset="0"/>
                </a:rPr>
                <a:t>29,5%</a:t>
              </a:r>
              <a:endParaRPr lang="es-ES" sz="1400" b="1" dirty="0">
                <a:solidFill>
                  <a:srgbClr val="BF5985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956CA269-E885-4D0D-A002-7D41F92F3D86}"/>
              </a:ext>
            </a:extLst>
          </p:cNvPr>
          <p:cNvGrpSpPr/>
          <p:nvPr/>
        </p:nvGrpSpPr>
        <p:grpSpPr>
          <a:xfrm>
            <a:off x="7520574" y="2118496"/>
            <a:ext cx="723834" cy="637606"/>
            <a:chOff x="4364360" y="2270896"/>
            <a:chExt cx="723834" cy="637606"/>
          </a:xfrm>
        </p:grpSpPr>
        <p:sp>
          <p:nvSpPr>
            <p:cNvPr id="39" name="Cerrar llave 38">
              <a:extLst>
                <a:ext uri="{FF2B5EF4-FFF2-40B4-BE49-F238E27FC236}">
                  <a16:creationId xmlns:a16="http://schemas.microsoft.com/office/drawing/2014/main" id="{B2BD0E55-ECDD-4513-ADEB-8AABB089A881}"/>
                </a:ext>
              </a:extLst>
            </p:cNvPr>
            <p:cNvSpPr/>
            <p:nvPr/>
          </p:nvSpPr>
          <p:spPr>
            <a:xfrm>
              <a:off x="4364360" y="2270896"/>
              <a:ext cx="96388" cy="637606"/>
            </a:xfrm>
            <a:prstGeom prst="rightBrace">
              <a:avLst/>
            </a:prstGeom>
            <a:ln w="28575">
              <a:solidFill>
                <a:srgbClr val="AB377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FCC4C264-CC85-4C19-ADF9-D4B716C1EBD1}"/>
                </a:ext>
              </a:extLst>
            </p:cNvPr>
            <p:cNvSpPr txBox="1"/>
            <p:nvPr/>
          </p:nvSpPr>
          <p:spPr>
            <a:xfrm>
              <a:off x="4455998" y="2392628"/>
              <a:ext cx="632196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_tradnl" sz="1400" b="1" dirty="0" smtClean="0">
                  <a:solidFill>
                    <a:srgbClr val="AB3779"/>
                  </a:solidFill>
                  <a:latin typeface="Arial Narrow" panose="020B0606020202030204" pitchFamily="34" charset="0"/>
                </a:rPr>
                <a:t>15,6%</a:t>
              </a:r>
              <a:endParaRPr lang="es-ES" sz="1400" b="1" dirty="0">
                <a:solidFill>
                  <a:srgbClr val="AB3779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03A6B902-2AD7-4635-A0B0-A77328F02350}"/>
              </a:ext>
            </a:extLst>
          </p:cNvPr>
          <p:cNvGrpSpPr/>
          <p:nvPr/>
        </p:nvGrpSpPr>
        <p:grpSpPr>
          <a:xfrm>
            <a:off x="4211958" y="3167034"/>
            <a:ext cx="911281" cy="637606"/>
            <a:chOff x="4211960" y="2118496"/>
            <a:chExt cx="756460" cy="637606"/>
          </a:xfrm>
        </p:grpSpPr>
        <p:sp>
          <p:nvSpPr>
            <p:cNvPr id="44" name="Cerrar llave 43">
              <a:extLst>
                <a:ext uri="{FF2B5EF4-FFF2-40B4-BE49-F238E27FC236}">
                  <a16:creationId xmlns:a16="http://schemas.microsoft.com/office/drawing/2014/main" id="{BF3A51BE-73DE-43F7-B897-2267BDFD0547}"/>
                </a:ext>
              </a:extLst>
            </p:cNvPr>
            <p:cNvSpPr/>
            <p:nvPr/>
          </p:nvSpPr>
          <p:spPr>
            <a:xfrm>
              <a:off x="4211960" y="2118496"/>
              <a:ext cx="96388" cy="637606"/>
            </a:xfrm>
            <a:prstGeom prst="rightBrac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82DB8549-D8E7-4351-9D4B-D2A1877A1657}"/>
                </a:ext>
              </a:extLst>
            </p:cNvPr>
            <p:cNvSpPr txBox="1"/>
            <p:nvPr/>
          </p:nvSpPr>
          <p:spPr>
            <a:xfrm>
              <a:off x="4290529" y="2178023"/>
              <a:ext cx="677891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_tradnl" sz="1400" b="1" dirty="0" smtClean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</a:rPr>
                <a:t>46,6%</a:t>
              </a:r>
              <a:endParaRPr lang="es-ES" sz="1400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8BE2F45A-C53A-497E-9AA2-4764AB92A251}"/>
              </a:ext>
            </a:extLst>
          </p:cNvPr>
          <p:cNvGrpSpPr/>
          <p:nvPr/>
        </p:nvGrpSpPr>
        <p:grpSpPr>
          <a:xfrm>
            <a:off x="5851178" y="3167034"/>
            <a:ext cx="953069" cy="637606"/>
            <a:chOff x="4364360" y="2270896"/>
            <a:chExt cx="773014" cy="637606"/>
          </a:xfrm>
        </p:grpSpPr>
        <p:sp>
          <p:nvSpPr>
            <p:cNvPr id="56" name="Cerrar llave 55">
              <a:extLst>
                <a:ext uri="{FF2B5EF4-FFF2-40B4-BE49-F238E27FC236}">
                  <a16:creationId xmlns:a16="http://schemas.microsoft.com/office/drawing/2014/main" id="{85F10251-489B-400E-81ED-D52348FB3F1B}"/>
                </a:ext>
              </a:extLst>
            </p:cNvPr>
            <p:cNvSpPr/>
            <p:nvPr/>
          </p:nvSpPr>
          <p:spPr>
            <a:xfrm>
              <a:off x="4364360" y="2270896"/>
              <a:ext cx="96388" cy="637606"/>
            </a:xfrm>
            <a:prstGeom prst="rightBrace">
              <a:avLst/>
            </a:prstGeom>
            <a:ln w="28575">
              <a:solidFill>
                <a:srgbClr val="BF5985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AB3B6B"/>
                </a:solidFill>
              </a:endParaRP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699C9D45-FE72-4ECE-827B-B9EC2D5F7551}"/>
                </a:ext>
              </a:extLst>
            </p:cNvPr>
            <p:cNvSpPr txBox="1"/>
            <p:nvPr/>
          </p:nvSpPr>
          <p:spPr>
            <a:xfrm>
              <a:off x="4478557" y="2399278"/>
              <a:ext cx="658817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_tradnl" sz="1400" b="1" dirty="0" smtClean="0">
                  <a:solidFill>
                    <a:srgbClr val="BF5985"/>
                  </a:solidFill>
                  <a:latin typeface="Arial Narrow" panose="020B0606020202030204" pitchFamily="34" charset="0"/>
                </a:rPr>
                <a:t>45,6%</a:t>
              </a:r>
              <a:endParaRPr lang="es-ES" sz="1400" b="1" dirty="0">
                <a:solidFill>
                  <a:srgbClr val="BF5985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58" name="Grupo 57">
            <a:extLst>
              <a:ext uri="{FF2B5EF4-FFF2-40B4-BE49-F238E27FC236}">
                <a16:creationId xmlns:a16="http://schemas.microsoft.com/office/drawing/2014/main" id="{3C0A7FB7-3C5A-43CD-B075-14F6FD175C00}"/>
              </a:ext>
            </a:extLst>
          </p:cNvPr>
          <p:cNvGrpSpPr/>
          <p:nvPr/>
        </p:nvGrpSpPr>
        <p:grpSpPr>
          <a:xfrm>
            <a:off x="7520574" y="3167034"/>
            <a:ext cx="723834" cy="637606"/>
            <a:chOff x="4364360" y="2270896"/>
            <a:chExt cx="723834" cy="637606"/>
          </a:xfrm>
        </p:grpSpPr>
        <p:sp>
          <p:nvSpPr>
            <p:cNvPr id="59" name="Cerrar llave 58">
              <a:extLst>
                <a:ext uri="{FF2B5EF4-FFF2-40B4-BE49-F238E27FC236}">
                  <a16:creationId xmlns:a16="http://schemas.microsoft.com/office/drawing/2014/main" id="{E5B9EE40-D142-4142-8DD7-96F652E54D15}"/>
                </a:ext>
              </a:extLst>
            </p:cNvPr>
            <p:cNvSpPr/>
            <p:nvPr/>
          </p:nvSpPr>
          <p:spPr>
            <a:xfrm>
              <a:off x="4364360" y="2270896"/>
              <a:ext cx="96388" cy="637606"/>
            </a:xfrm>
            <a:prstGeom prst="rightBrace">
              <a:avLst/>
            </a:prstGeom>
            <a:ln w="28575">
              <a:solidFill>
                <a:srgbClr val="AB3779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B71C51FF-824C-4FDC-BB00-C2C4EBCB714E}"/>
                </a:ext>
              </a:extLst>
            </p:cNvPr>
            <p:cNvSpPr txBox="1"/>
            <p:nvPr/>
          </p:nvSpPr>
          <p:spPr>
            <a:xfrm>
              <a:off x="4455998" y="2392628"/>
              <a:ext cx="632196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ES_tradnl" sz="1400" b="1" dirty="0" smtClean="0">
                  <a:solidFill>
                    <a:srgbClr val="AB3779"/>
                  </a:solidFill>
                  <a:latin typeface="Arial Narrow" panose="020B0606020202030204" pitchFamily="34" charset="0"/>
                </a:rPr>
                <a:t>65,9%</a:t>
              </a:r>
              <a:endParaRPr lang="es-ES" sz="1400" b="1" dirty="0">
                <a:solidFill>
                  <a:srgbClr val="AB3779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697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21" grpId="0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179511" y="618059"/>
            <a:ext cx="8855899" cy="3753891"/>
          </a:xfrm>
          <a:prstGeom prst="rect">
            <a:avLst/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8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10" name="9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Perfiles de la siniestralidad laboral en España</a:t>
              </a: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3203848" y="381893"/>
            <a:ext cx="2736304" cy="461665"/>
            <a:chOff x="3259530" y="390360"/>
            <a:chExt cx="2736304" cy="461665"/>
          </a:xfrm>
        </p:grpSpPr>
        <p:sp>
          <p:nvSpPr>
            <p:cNvPr id="3" name="2 Rectángulo"/>
            <p:cNvSpPr/>
            <p:nvPr/>
          </p:nvSpPr>
          <p:spPr>
            <a:xfrm>
              <a:off x="3259530" y="473035"/>
              <a:ext cx="2736304" cy="306982"/>
            </a:xfrm>
            <a:prstGeom prst="rect">
              <a:avLst/>
            </a:prstGeom>
            <a:solidFill>
              <a:srgbClr val="E1A7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3297670" y="390360"/>
              <a:ext cx="26642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sz="2400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Por </a:t>
              </a:r>
              <a:r>
                <a:rPr lang="es-ES" sz="2400" b="1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día </a:t>
              </a:r>
              <a:r>
                <a:rPr lang="es-ES" sz="2400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del accidente</a:t>
              </a: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4864318"/>
            <a:ext cx="3985121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spcBef>
                <a:spcPts val="0"/>
              </a:spcBef>
            </a:pP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FUENTE</a:t>
            </a:r>
            <a:r>
              <a:rPr lang="es-E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Estadística de Accidentes de Trabajo </a:t>
            </a: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2024. MITES</a:t>
            </a:r>
            <a:endParaRPr lang="es-ES" sz="900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739217" y="1525008"/>
            <a:ext cx="1296194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2300"/>
              </a:lnSpc>
            </a:pPr>
            <a:r>
              <a:rPr lang="es-ES" sz="3600" b="1" dirty="0">
                <a:solidFill>
                  <a:prstClr val="white"/>
                </a:solidFill>
                <a:latin typeface="Arial Narrow" panose="020B0606020202030204" pitchFamily="34" charset="0"/>
              </a:rPr>
              <a:t>1,7</a:t>
            </a:r>
            <a:r>
              <a:rPr lang="es-ES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es-ES" sz="1600" b="1" dirty="0">
                <a:solidFill>
                  <a:prstClr val="white"/>
                </a:solidFill>
                <a:latin typeface="Arial Narrow" panose="020B0606020202030204" pitchFamily="34" charset="0"/>
              </a:rPr>
              <a:t>millones</a:t>
            </a:r>
            <a:endParaRPr lang="es-ES" sz="1600" dirty="0">
              <a:solidFill>
                <a:prstClr val="white"/>
              </a:solidFill>
              <a:latin typeface="Arial Narrow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1069009" y="793036"/>
            <a:ext cx="7010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%  Distribución de accidentes con baja en jornada </a:t>
            </a:r>
            <a:endParaRPr lang="es-ES_tradnl" sz="16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cs typeface="Tahoma" pitchFamily="34" charset="0"/>
            </a:endParaRPr>
          </a:p>
        </p:txBody>
      </p:sp>
      <p:graphicFrame>
        <p:nvGraphicFramePr>
          <p:cNvPr id="14" name="1 Gráfico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17398"/>
              </p:ext>
            </p:extLst>
          </p:nvPr>
        </p:nvGraphicFramePr>
        <p:xfrm>
          <a:off x="107504" y="766969"/>
          <a:ext cx="8784976" cy="3955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328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179511" y="618059"/>
            <a:ext cx="8855899" cy="375389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8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10" name="9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Perfiles de la siniestralidad laboral en España</a:t>
              </a: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3203848" y="381893"/>
            <a:ext cx="2736304" cy="461665"/>
            <a:chOff x="3259530" y="390360"/>
            <a:chExt cx="2736304" cy="461665"/>
          </a:xfrm>
        </p:grpSpPr>
        <p:sp>
          <p:nvSpPr>
            <p:cNvPr id="3" name="2 Rectángulo"/>
            <p:cNvSpPr/>
            <p:nvPr/>
          </p:nvSpPr>
          <p:spPr>
            <a:xfrm>
              <a:off x="3259530" y="473035"/>
              <a:ext cx="2736304" cy="306982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3297670" y="390360"/>
              <a:ext cx="26642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sz="2400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Por </a:t>
              </a:r>
              <a:r>
                <a:rPr lang="es-ES" sz="2400" b="1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hora de trabajo</a:t>
              </a:r>
              <a:endParaRPr lang="es-ES" sz="2400" dirty="0">
                <a:solidFill>
                  <a:schemeClr val="bg1"/>
                </a:solidFill>
                <a:latin typeface="Arial Narrow" panose="020B0606020202030204" pitchFamily="34" charset="0"/>
                <a:cs typeface="Tahoma" pitchFamily="34" charset="0"/>
              </a:endParaRP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-25898" y="4856647"/>
            <a:ext cx="3985121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spcBef>
                <a:spcPts val="0"/>
              </a:spcBef>
            </a:pP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FUENTE</a:t>
            </a:r>
            <a:r>
              <a:rPr lang="es-E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Estadística de Accidentes de Trabajo </a:t>
            </a: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2024. MITES</a:t>
            </a:r>
            <a:endParaRPr lang="es-ES" sz="900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739217" y="1525008"/>
            <a:ext cx="1296194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2300"/>
              </a:lnSpc>
            </a:pPr>
            <a:r>
              <a:rPr lang="es-ES" sz="3600" b="1" dirty="0">
                <a:solidFill>
                  <a:prstClr val="white"/>
                </a:solidFill>
                <a:latin typeface="Arial Narrow" panose="020B0606020202030204" pitchFamily="34" charset="0"/>
              </a:rPr>
              <a:t>1,7</a:t>
            </a:r>
            <a:r>
              <a:rPr lang="es-ES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es-ES" sz="1600" b="1" dirty="0">
                <a:solidFill>
                  <a:prstClr val="white"/>
                </a:solidFill>
                <a:latin typeface="Arial Narrow" panose="020B0606020202030204" pitchFamily="34" charset="0"/>
              </a:rPr>
              <a:t>millones</a:t>
            </a:r>
            <a:endParaRPr lang="es-ES" sz="1600" dirty="0">
              <a:solidFill>
                <a:prstClr val="white"/>
              </a:solidFill>
              <a:latin typeface="Arial Narrow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1069009" y="793036"/>
            <a:ext cx="7010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cs typeface="Tahoma" pitchFamily="34" charset="0"/>
              </a:rPr>
              <a:t>% Distribución de accidentes con baja en jornada </a:t>
            </a:r>
            <a:endParaRPr lang="es-ES_tradnl" sz="1600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cs typeface="Tahoma" pitchFamily="34" charset="0"/>
            </a:endParaRPr>
          </a:p>
        </p:txBody>
      </p:sp>
      <p:graphicFrame>
        <p:nvGraphicFramePr>
          <p:cNvPr id="14" name="1 Gráfico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8406383"/>
              </p:ext>
            </p:extLst>
          </p:nvPr>
        </p:nvGraphicFramePr>
        <p:xfrm>
          <a:off x="395536" y="1018535"/>
          <a:ext cx="7416079" cy="3581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7791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8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10" name="9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Perfiles de la siniestralidad laboral en España</a:t>
              </a:r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2911562" y="381893"/>
            <a:ext cx="3295516" cy="461665"/>
            <a:chOff x="2967244" y="390360"/>
            <a:chExt cx="3295516" cy="461665"/>
          </a:xfrm>
        </p:grpSpPr>
        <p:sp>
          <p:nvSpPr>
            <p:cNvPr id="3" name="2 Rectángulo"/>
            <p:cNvSpPr/>
            <p:nvPr/>
          </p:nvSpPr>
          <p:spPr>
            <a:xfrm>
              <a:off x="2967244" y="473035"/>
              <a:ext cx="3295516" cy="30698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2990589" y="390360"/>
              <a:ext cx="324882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" sz="2400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Por </a:t>
              </a:r>
              <a:r>
                <a:rPr lang="es-ES" sz="2400" b="1" dirty="0">
                  <a:solidFill>
                    <a:schemeClr val="bg1"/>
                  </a:solidFill>
                  <a:latin typeface="Arial Narrow" panose="020B0606020202030204" pitchFamily="34" charset="0"/>
                  <a:cs typeface="Tahoma" pitchFamily="34" charset="0"/>
                </a:rPr>
                <a:t>Tipo de Contrato</a:t>
              </a:r>
            </a:p>
          </p:txBody>
        </p:sp>
      </p:grp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2690" y="4853751"/>
            <a:ext cx="2781117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spcBef>
                <a:spcPts val="0"/>
              </a:spcBef>
            </a:pP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FUENTE</a:t>
            </a:r>
            <a:r>
              <a:rPr lang="es-E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Anuario </a:t>
            </a: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Estadísticas Laborales. 2024. MITES. </a:t>
            </a:r>
            <a:endParaRPr lang="es-ES" sz="900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935596" y="2811647"/>
            <a:ext cx="6192688" cy="1825321"/>
            <a:chOff x="899592" y="2690645"/>
            <a:chExt cx="6192688" cy="1825321"/>
          </a:xfrm>
        </p:grpSpPr>
        <p:sp>
          <p:nvSpPr>
            <p:cNvPr id="45" name="44 Rectángulo"/>
            <p:cNvSpPr/>
            <p:nvPr/>
          </p:nvSpPr>
          <p:spPr>
            <a:xfrm>
              <a:off x="899592" y="2821519"/>
              <a:ext cx="6192688" cy="1694447"/>
            </a:xfrm>
            <a:prstGeom prst="rect">
              <a:avLst/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Text Box 3"/>
            <p:cNvSpPr txBox="1">
              <a:spLocks noChangeArrowheads="1"/>
            </p:cNvSpPr>
            <p:nvPr/>
          </p:nvSpPr>
          <p:spPr bwMode="auto">
            <a:xfrm>
              <a:off x="1564444" y="2690645"/>
              <a:ext cx="421349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sz="1600" b="1" dirty="0">
                  <a:latin typeface="Arial Narrow" panose="020B0606020202030204" pitchFamily="34" charset="0"/>
                  <a:cs typeface="Tahoma" pitchFamily="34" charset="0"/>
                </a:rPr>
                <a:t>ÍNDICE DE INCIDENCIA</a:t>
              </a:r>
              <a:r>
                <a:rPr lang="es-ES_tradnl" sz="1600" b="1" baseline="30000" dirty="0">
                  <a:latin typeface="Arial Narrow" panose="020B0606020202030204" pitchFamily="34" charset="0"/>
                  <a:cs typeface="Tahoma" pitchFamily="34" charset="0"/>
                </a:rPr>
                <a:t>(1) </a:t>
              </a:r>
              <a:r>
                <a:rPr lang="es-ES_tradnl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cs typeface="Tahoma" pitchFamily="34" charset="0"/>
                </a:rPr>
                <a:t>Por Tipo de Contrato </a:t>
              </a:r>
              <a:r>
                <a:rPr lang="es-ES_tradnl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cs typeface="Tahoma" pitchFamily="34" charset="0"/>
                </a:rPr>
                <a:t>(%)</a:t>
              </a:r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7482489" y="464568"/>
            <a:ext cx="1671579" cy="1511479"/>
            <a:chOff x="7514754" y="3076495"/>
            <a:chExt cx="1671579" cy="1511479"/>
          </a:xfrm>
        </p:grpSpPr>
        <p:sp>
          <p:nvSpPr>
            <p:cNvPr id="33" name="32 Rectángulo"/>
            <p:cNvSpPr/>
            <p:nvPr/>
          </p:nvSpPr>
          <p:spPr>
            <a:xfrm>
              <a:off x="7514754" y="3076495"/>
              <a:ext cx="1671579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400" dirty="0">
                  <a:latin typeface="Arial Narrow" panose="020B0606020202030204" pitchFamily="34" charset="0"/>
                </a:rPr>
                <a:t>RELACIÓN DE ACCIDENTABILIDAD</a:t>
              </a:r>
            </a:p>
            <a:p>
              <a:pPr algn="ctr"/>
              <a:r>
                <a:rPr lang="es-ES" sz="1400" b="1" dirty="0">
                  <a:solidFill>
                    <a:schemeClr val="accent5"/>
                  </a:solidFill>
                  <a:latin typeface="Arial Narrow" panose="020B0606020202030204" pitchFamily="34" charset="0"/>
                </a:rPr>
                <a:t>Temporal</a:t>
              </a:r>
              <a:r>
                <a:rPr lang="es-ES" sz="1400" dirty="0">
                  <a:latin typeface="Arial Narrow" panose="020B0606020202030204" pitchFamily="34" charset="0"/>
                </a:rPr>
                <a:t> / </a:t>
              </a:r>
              <a:r>
                <a:rPr lang="es-ES" sz="1400" b="1" dirty="0">
                  <a:solidFill>
                    <a:srgbClr val="92D050"/>
                  </a:solidFill>
                  <a:latin typeface="Arial Narrow" panose="020B0606020202030204" pitchFamily="34" charset="0"/>
                </a:rPr>
                <a:t>Indefinido</a:t>
              </a:r>
              <a:r>
                <a:rPr lang="es-ES" sz="1400" dirty="0">
                  <a:latin typeface="Arial Narrow" panose="020B0606020202030204" pitchFamily="34" charset="0"/>
                </a:rPr>
                <a:t>	</a:t>
              </a:r>
              <a:r>
                <a:rPr lang="es-ES" sz="1400" b="1" dirty="0">
                  <a:latin typeface="Arial Narrow" panose="020B0606020202030204" pitchFamily="34" charset="0"/>
                </a:rPr>
                <a:t>	</a:t>
              </a:r>
            </a:p>
          </p:txBody>
        </p:sp>
        <p:sp>
          <p:nvSpPr>
            <p:cNvPr id="34" name="33 Elipse"/>
            <p:cNvSpPr/>
            <p:nvPr/>
          </p:nvSpPr>
          <p:spPr>
            <a:xfrm>
              <a:off x="7954499" y="3795886"/>
              <a:ext cx="79208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000" b="1" dirty="0" smtClean="0">
                  <a:latin typeface="Arial Narrow" panose="020B0606020202030204" pitchFamily="34" charset="0"/>
                </a:rPr>
                <a:t>116</a:t>
              </a:r>
              <a:endParaRPr lang="es-ES" sz="2000" dirty="0"/>
            </a:p>
          </p:txBody>
        </p:sp>
        <p:sp>
          <p:nvSpPr>
            <p:cNvPr id="35" name="34 Elipse"/>
            <p:cNvSpPr/>
            <p:nvPr/>
          </p:nvSpPr>
          <p:spPr>
            <a:xfrm>
              <a:off x="8089567" y="3930954"/>
              <a:ext cx="521952" cy="52195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1" name="Rectangle 46"/>
          <p:cNvSpPr>
            <a:spLocks noChangeArrowheads="1"/>
          </p:cNvSpPr>
          <p:nvPr/>
        </p:nvSpPr>
        <p:spPr bwMode="auto">
          <a:xfrm>
            <a:off x="-153252" y="4672996"/>
            <a:ext cx="6129628" cy="2468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92075" tIns="46038" rIns="92075" bIns="46038">
            <a:spAutoFit/>
          </a:bodyPr>
          <a:lstStyle/>
          <a:p>
            <a:pPr algn="r" eaLnBrk="0" hangingPunct="0"/>
            <a:r>
              <a:rPr lang="es-ES_tradnl" sz="1000" dirty="0">
                <a:solidFill>
                  <a:srgbClr val="777777"/>
                </a:solidFill>
                <a:latin typeface="Arial Narrow" panose="020B0606020202030204" pitchFamily="34" charset="0"/>
              </a:rPr>
              <a:t>(1) Elaboración propia a partir del número de accidentes en jornada de trabajo y trabajadores afiliados a la Seguridad Social</a:t>
            </a:r>
          </a:p>
        </p:txBody>
      </p:sp>
      <p:grpSp>
        <p:nvGrpSpPr>
          <p:cNvPr id="5" name="4 Grupo"/>
          <p:cNvGrpSpPr/>
          <p:nvPr/>
        </p:nvGrpSpPr>
        <p:grpSpPr>
          <a:xfrm>
            <a:off x="611560" y="843558"/>
            <a:ext cx="6840760" cy="1713964"/>
            <a:chOff x="611560" y="843558"/>
            <a:chExt cx="6840760" cy="1713964"/>
          </a:xfrm>
        </p:grpSpPr>
        <p:sp>
          <p:nvSpPr>
            <p:cNvPr id="20" name="19 Rectángulo"/>
            <p:cNvSpPr/>
            <p:nvPr/>
          </p:nvSpPr>
          <p:spPr>
            <a:xfrm>
              <a:off x="611560" y="1028224"/>
              <a:ext cx="6840760" cy="1529298"/>
            </a:xfrm>
            <a:prstGeom prst="rect">
              <a:avLst/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3" name="22 Grupo"/>
            <p:cNvGrpSpPr/>
            <p:nvPr/>
          </p:nvGrpSpPr>
          <p:grpSpPr>
            <a:xfrm>
              <a:off x="1227118" y="1931332"/>
              <a:ext cx="411259" cy="411259"/>
              <a:chOff x="1570379" y="2128908"/>
              <a:chExt cx="362294" cy="362294"/>
            </a:xfrm>
          </p:grpSpPr>
          <p:sp>
            <p:nvSpPr>
              <p:cNvPr id="27" name="26 Elipse"/>
              <p:cNvSpPr/>
              <p:nvPr/>
            </p:nvSpPr>
            <p:spPr>
              <a:xfrm>
                <a:off x="1570379" y="2128908"/>
                <a:ext cx="362294" cy="362294"/>
              </a:xfrm>
              <a:prstGeom prst="ellipse">
                <a:avLst/>
              </a:prstGeom>
              <a:solidFill>
                <a:srgbClr val="AB3B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28" name="Picture 5" descr="C:\Users\ABSuarezH\Documents\Clara\Conferencia Donosti\accidente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7410" y="2143582"/>
                <a:ext cx="312927" cy="3129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2" name="21 Grupo"/>
            <p:cNvGrpSpPr/>
            <p:nvPr/>
          </p:nvGrpSpPr>
          <p:grpSpPr>
            <a:xfrm>
              <a:off x="1229163" y="1490088"/>
              <a:ext cx="411259" cy="411259"/>
              <a:chOff x="1570379" y="1721069"/>
              <a:chExt cx="362294" cy="362294"/>
            </a:xfrm>
          </p:grpSpPr>
          <p:sp>
            <p:nvSpPr>
              <p:cNvPr id="29" name="28 Elipse"/>
              <p:cNvSpPr/>
              <p:nvPr/>
            </p:nvSpPr>
            <p:spPr>
              <a:xfrm>
                <a:off x="1570379" y="1721069"/>
                <a:ext cx="362294" cy="362294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30" name="29 Imagen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0653" y="1740913"/>
                <a:ext cx="295182" cy="295182"/>
              </a:xfrm>
              <a:prstGeom prst="rect">
                <a:avLst/>
              </a:prstGeom>
            </p:spPr>
          </p:pic>
        </p:grpSp>
        <p:sp>
          <p:nvSpPr>
            <p:cNvPr id="18435" name="Text Box 3"/>
            <p:cNvSpPr txBox="1">
              <a:spLocks noChangeArrowheads="1"/>
            </p:cNvSpPr>
            <p:nvPr/>
          </p:nvSpPr>
          <p:spPr bwMode="auto">
            <a:xfrm>
              <a:off x="970349" y="843558"/>
              <a:ext cx="605762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s-ES_tradnl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cs typeface="Tahoma" pitchFamily="34" charset="0"/>
                </a:rPr>
                <a:t>% Distribución de </a:t>
              </a:r>
              <a:r>
                <a:rPr lang="es-ES_tradnl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cs typeface="Tahoma" pitchFamily="34" charset="0"/>
                </a:rPr>
                <a:t>trabajadores y accidentes con baja </a:t>
              </a:r>
              <a:r>
                <a:rPr lang="es-ES_tradnl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cs typeface="Tahoma" pitchFamily="34" charset="0"/>
                </a:rPr>
                <a:t>en jornada </a:t>
              </a:r>
            </a:p>
          </p:txBody>
        </p:sp>
      </p:grpSp>
      <p:graphicFrame>
        <p:nvGraphicFramePr>
          <p:cNvPr id="32" name="1 Gráfico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28775" y="1114425"/>
          <a:ext cx="5465481" cy="2096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/>
          <a:srcRect l="2748" t="14015" r="19252" b="14015"/>
          <a:stretch/>
        </p:blipFill>
        <p:spPr>
          <a:xfrm>
            <a:off x="1748733" y="3078967"/>
            <a:ext cx="4065212" cy="1581015"/>
          </a:xfrm>
          <a:prstGeom prst="rect">
            <a:avLst/>
          </a:prstGeom>
        </p:spPr>
      </p:pic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7296110" y="2884312"/>
            <a:ext cx="1800692" cy="1785104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ES" altLang="es-ES" sz="1100" dirty="0" smtClean="0"/>
              <a:t>T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asa de temporalidad de los trabajadores extranjeros/inmigrantes</a:t>
            </a: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20,21%</a:t>
            </a: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ES" altLang="es-ES" sz="1100" dirty="0" smtClean="0"/>
              <a:t>T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asa de temporalidad de la población española</a:t>
            </a: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17,31%</a:t>
            </a: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954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9" name="8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 smtClean="0">
                  <a:solidFill>
                    <a:srgbClr val="79BED9"/>
                  </a:solidFill>
                  <a:latin typeface="Arial Narrow" panose="020B0606020202030204" pitchFamily="34" charset="0"/>
                </a:rPr>
                <a:t>La inmigración en España</a:t>
              </a:r>
              <a:endParaRPr lang="es-ES" sz="2200" dirty="0">
                <a:solidFill>
                  <a:srgbClr val="79BED9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84984" y="402050"/>
            <a:ext cx="77589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dirty="0" smtClean="0">
                <a:latin typeface="Arial Narrow" panose="020B0606020202030204" pitchFamily="34" charset="0"/>
                <a:cs typeface="Tahoma" pitchFamily="34" charset="0"/>
              </a:rPr>
              <a:t>EVOLUCIÓN DE LA POBLACIÓN TOTAL E INMIGRANTE EN ESPAÑA (2000-2030*)</a:t>
            </a:r>
            <a:endParaRPr lang="es-ES" b="1" dirty="0">
              <a:latin typeface="Arial Narrow" panose="020B0606020202030204" pitchFamily="34" charset="0"/>
              <a:cs typeface="Tahoma" pitchFamily="34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971600" y="771382"/>
            <a:ext cx="7128792" cy="169"/>
          </a:xfrm>
          <a:prstGeom prst="line">
            <a:avLst/>
          </a:prstGeom>
          <a:solidFill>
            <a:schemeClr val="bg1"/>
          </a:solidFill>
          <a:ln w="12700">
            <a:solidFill>
              <a:srgbClr val="79BE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33" y="922195"/>
            <a:ext cx="5330425" cy="3829798"/>
          </a:xfrm>
          <a:prstGeom prst="rect">
            <a:avLst/>
          </a:prstGeom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-11112" y="4751993"/>
            <a:ext cx="6239295" cy="254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1000" dirty="0" smtClean="0">
                <a:solidFill>
                  <a:srgbClr val="79BED9"/>
                </a:solidFill>
                <a:latin typeface="Arial Narrow" panose="020B0606020202030204" pitchFamily="34" charset="0"/>
              </a:rPr>
              <a:t>Fuente: :</a:t>
            </a:r>
            <a:r>
              <a:rPr lang="es-ES_tradnl" sz="1050" dirty="0" smtClean="0">
                <a:solidFill>
                  <a:srgbClr val="79BED9"/>
                </a:solidFill>
                <a:latin typeface="Arial Narrow" panose="020B0606020202030204" pitchFamily="34" charset="0"/>
              </a:rPr>
              <a:t> </a:t>
            </a:r>
            <a:r>
              <a:rPr lang="es-ES_tradnl" sz="1000" dirty="0" smtClean="0">
                <a:solidFill>
                  <a:srgbClr val="777777"/>
                </a:solidFill>
                <a:latin typeface="Arial Narrow" panose="020B0606020202030204" pitchFamily="34" charset="0"/>
              </a:rPr>
              <a:t>INE. Estadística de Padrón Continuo y Censo Anual de Población. 2025-2030* estimación y proyecciones</a:t>
            </a:r>
            <a:endParaRPr lang="es-ES_tradnl" sz="1000" dirty="0">
              <a:solidFill>
                <a:srgbClr val="777777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796136" y="1006127"/>
            <a:ext cx="299934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rgbClr val="C00000"/>
                </a:solidFill>
              </a:rPr>
              <a:t>EL CRECIMIENTO </a:t>
            </a:r>
            <a:r>
              <a:rPr lang="es-ES" sz="1200" b="1" dirty="0">
                <a:solidFill>
                  <a:srgbClr val="C00000"/>
                </a:solidFill>
              </a:rPr>
              <a:t>DEMOGRÁFICO ESPAÑOL ENTRE 2000-2025 </a:t>
            </a:r>
            <a:r>
              <a:rPr lang="es-ES" sz="1200" b="1" dirty="0" smtClean="0">
                <a:solidFill>
                  <a:srgbClr val="C00000"/>
                </a:solidFill>
              </a:rPr>
              <a:t>ES DEBIDO </a:t>
            </a:r>
            <a:r>
              <a:rPr lang="es-ES" sz="1200" b="1" dirty="0">
                <a:solidFill>
                  <a:srgbClr val="C00000"/>
                </a:solidFill>
              </a:rPr>
              <a:t>A LA </a:t>
            </a:r>
            <a:r>
              <a:rPr lang="es-ES" sz="1200" b="1" dirty="0" smtClean="0">
                <a:solidFill>
                  <a:srgbClr val="C00000"/>
                </a:solidFill>
              </a:rPr>
              <a:t>INMIGRACIÓN</a:t>
            </a:r>
          </a:p>
          <a:p>
            <a:endParaRPr lang="es-ES" sz="1200" b="1" dirty="0">
              <a:solidFill>
                <a:srgbClr val="C00000"/>
              </a:solidFill>
            </a:endParaRPr>
          </a:p>
          <a:p>
            <a:r>
              <a:rPr lang="es-ES" sz="1200" dirty="0" smtClean="0"/>
              <a:t>Para </a:t>
            </a:r>
            <a:r>
              <a:rPr lang="es-ES" sz="1200" dirty="0"/>
              <a:t>2025, el INE publicó una población de </a:t>
            </a:r>
            <a:r>
              <a:rPr lang="es-ES" sz="1200" dirty="0" smtClean="0"/>
              <a:t>49.128 </a:t>
            </a:r>
            <a:r>
              <a:rPr lang="es-ES" sz="1200" dirty="0"/>
              <a:t>millones y un 19,3% nacido fuera de </a:t>
            </a:r>
            <a:r>
              <a:rPr lang="es-ES" sz="1200" dirty="0" smtClean="0"/>
              <a:t>España.</a:t>
            </a:r>
          </a:p>
          <a:p>
            <a:endParaRPr lang="es-ES" sz="1200" dirty="0" smtClean="0"/>
          </a:p>
          <a:p>
            <a:r>
              <a:rPr lang="es-ES" sz="1200" dirty="0"/>
              <a:t>Entre 2000 y </a:t>
            </a:r>
            <a:r>
              <a:rPr lang="es-ES" sz="1200" dirty="0" smtClean="0"/>
              <a:t>2024, </a:t>
            </a:r>
            <a:r>
              <a:rPr lang="es-ES" sz="1200" dirty="0"/>
              <a:t>la población total de España crece en torno a </a:t>
            </a:r>
            <a:r>
              <a:rPr lang="es-ES" sz="1200" dirty="0" smtClean="0"/>
              <a:t>8,1 </a:t>
            </a:r>
            <a:r>
              <a:rPr lang="es-ES" sz="1200" dirty="0"/>
              <a:t>millones, mientras que la población nacida en el extranjero aumenta en unos 8 </a:t>
            </a:r>
            <a:r>
              <a:rPr lang="es-ES" sz="1200" dirty="0" smtClean="0"/>
              <a:t>millones (320.000 en media anual), prácticamente la totalidad del crecimiento</a:t>
            </a:r>
          </a:p>
          <a:p>
            <a:endParaRPr lang="es-ES" sz="1200" dirty="0"/>
          </a:p>
          <a:p>
            <a:r>
              <a:rPr lang="es-ES" sz="1200" dirty="0" smtClean="0"/>
              <a:t>En este período el aumento de la población inmigrante crece a un ritmo superior al triple de la Unión Europea.</a:t>
            </a:r>
            <a:endParaRPr lang="es-ES" sz="1200" dirty="0"/>
          </a:p>
          <a:p>
            <a:endParaRPr lang="es-ES" sz="12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365" y="846587"/>
            <a:ext cx="4032448" cy="71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500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-11112" y="4751993"/>
            <a:ext cx="6239295" cy="254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1000" dirty="0" smtClean="0">
                <a:solidFill>
                  <a:srgbClr val="79BED9"/>
                </a:solidFill>
                <a:latin typeface="Arial Narrow" panose="020B0606020202030204" pitchFamily="34" charset="0"/>
              </a:rPr>
              <a:t>Fuente: :</a:t>
            </a:r>
            <a:r>
              <a:rPr lang="es-ES_tradnl" sz="1050" dirty="0" smtClean="0">
                <a:solidFill>
                  <a:srgbClr val="79BED9"/>
                </a:solidFill>
                <a:latin typeface="Arial Narrow" panose="020B0606020202030204" pitchFamily="34" charset="0"/>
              </a:rPr>
              <a:t> </a:t>
            </a:r>
            <a:r>
              <a:rPr lang="es-ES_tradnl" sz="1000" dirty="0" smtClean="0">
                <a:solidFill>
                  <a:srgbClr val="777777"/>
                </a:solidFill>
                <a:latin typeface="Arial Narrow" panose="020B0606020202030204" pitchFamily="34" charset="0"/>
              </a:rPr>
              <a:t>INE. Estadística de Padrón Continuo y Censo Anual de Población. 2025-2030 estimación y </a:t>
            </a:r>
            <a:r>
              <a:rPr lang="es-ES_tradnl" sz="1000" dirty="0" err="1" smtClean="0">
                <a:solidFill>
                  <a:srgbClr val="777777"/>
                </a:solidFill>
                <a:latin typeface="Arial Narrow" panose="020B0606020202030204" pitchFamily="34" charset="0"/>
              </a:rPr>
              <a:t>proyeccioenes</a:t>
            </a:r>
            <a:endParaRPr lang="es-ES_tradnl" sz="1000" dirty="0">
              <a:solidFill>
                <a:srgbClr val="777777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9" name="8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 smtClean="0">
                  <a:solidFill>
                    <a:srgbClr val="79BED9"/>
                  </a:solidFill>
                  <a:latin typeface="Arial Narrow" panose="020B0606020202030204" pitchFamily="34" charset="0"/>
                </a:rPr>
                <a:t>La inmigración en España</a:t>
              </a:r>
              <a:endParaRPr lang="es-ES" sz="2200" dirty="0">
                <a:solidFill>
                  <a:srgbClr val="79BED9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0" y="403043"/>
            <a:ext cx="90364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sz="1600" dirty="0" smtClean="0">
                <a:latin typeface="Arial Narrow" panose="020B0606020202030204" pitchFamily="34" charset="0"/>
                <a:cs typeface="Tahoma" pitchFamily="34" charset="0"/>
              </a:rPr>
              <a:t>EVOLUCIÓN DE LA POBLACIÓN INMIGRANTE EN ESPAÑA EN RELACIÓN CON EL TOTAL (2000-2030*)</a:t>
            </a:r>
            <a:endParaRPr lang="es-ES" sz="1600" b="1" dirty="0">
              <a:latin typeface="Arial Narrow" panose="020B0606020202030204" pitchFamily="34" charset="0"/>
              <a:cs typeface="Tahoma" pitchFamily="34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539552" y="741597"/>
            <a:ext cx="8064896" cy="0"/>
          </a:xfrm>
          <a:prstGeom prst="line">
            <a:avLst/>
          </a:prstGeom>
          <a:solidFill>
            <a:schemeClr val="bg1"/>
          </a:solidFill>
          <a:ln w="12700">
            <a:solidFill>
              <a:srgbClr val="79BE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880609"/>
            <a:ext cx="4275583" cy="2880320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454032" y="3760929"/>
            <a:ext cx="82208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srgbClr val="C00000"/>
                </a:solidFill>
              </a:rPr>
              <a:t>&gt; EL CRECIMIENTO DEMOGRÁFICO ESPAÑOL ENTRE 2000-2025 ES DEBIDO A LA INMIGRACIÓN</a:t>
            </a:r>
          </a:p>
          <a:p>
            <a:pPr>
              <a:spcBef>
                <a:spcPts val="600"/>
              </a:spcBef>
            </a:pPr>
            <a:r>
              <a:rPr lang="es-ES" sz="1050" dirty="0" smtClean="0"/>
              <a:t>Entre </a:t>
            </a:r>
            <a:r>
              <a:rPr lang="es-ES" sz="1050" dirty="0"/>
              <a:t>2000 y </a:t>
            </a:r>
            <a:r>
              <a:rPr lang="es-ES" sz="1050" dirty="0" smtClean="0"/>
              <a:t>2024, </a:t>
            </a:r>
            <a:r>
              <a:rPr lang="es-ES" sz="1050" dirty="0"/>
              <a:t>la población total censada en España pasó de 40,5 millones a algo más de </a:t>
            </a:r>
            <a:r>
              <a:rPr lang="es-ES" sz="1050" dirty="0" smtClean="0"/>
              <a:t>48,6 millones, un crecimiento del 21% del </a:t>
            </a:r>
            <a:r>
              <a:rPr lang="es-ES" sz="1050" dirty="0"/>
              <a:t>conjunto de la población </a:t>
            </a:r>
            <a:r>
              <a:rPr lang="es-ES" sz="1050" dirty="0" smtClean="0"/>
              <a:t>residente.</a:t>
            </a:r>
          </a:p>
          <a:p>
            <a:r>
              <a:rPr lang="es-ES" sz="1050" dirty="0" smtClean="0"/>
              <a:t>La </a:t>
            </a:r>
            <a:r>
              <a:rPr lang="es-ES" sz="1050" dirty="0"/>
              <a:t>población nacida en el extranjero creció con mucha mayor intensidad: de </a:t>
            </a:r>
            <a:r>
              <a:rPr lang="es-ES" sz="1050" dirty="0" smtClean="0"/>
              <a:t>1,47 </a:t>
            </a:r>
            <a:r>
              <a:rPr lang="es-ES" sz="1050" dirty="0"/>
              <a:t>millones en 2000 a </a:t>
            </a:r>
            <a:r>
              <a:rPr lang="es-ES" sz="1050" dirty="0" smtClean="0"/>
              <a:t>8,82 </a:t>
            </a:r>
            <a:r>
              <a:rPr lang="es-ES" sz="1050" dirty="0"/>
              <a:t>millones en </a:t>
            </a:r>
            <a:r>
              <a:rPr lang="es-ES" sz="1050" dirty="0" smtClean="0"/>
              <a:t>2024, (pasando del 3,63 % del total de la población al 18,2 del total).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7" y="953990"/>
            <a:ext cx="3384376" cy="53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177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-11112" y="4909480"/>
            <a:ext cx="6239295" cy="254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s-ES_tradnl" sz="1000" dirty="0" smtClean="0">
                <a:solidFill>
                  <a:srgbClr val="79BED9"/>
                </a:solidFill>
                <a:latin typeface="Arial Narrow" panose="020B0606020202030204" pitchFamily="34" charset="0"/>
              </a:rPr>
              <a:t>Fuente: :</a:t>
            </a:r>
            <a:r>
              <a:rPr lang="es-ES_tradnl" sz="1050" dirty="0" smtClean="0">
                <a:solidFill>
                  <a:srgbClr val="79BED9"/>
                </a:solidFill>
                <a:latin typeface="Arial Narrow" panose="020B0606020202030204" pitchFamily="34" charset="0"/>
              </a:rPr>
              <a:t> </a:t>
            </a:r>
            <a:r>
              <a:rPr lang="es-ES_tradnl" sz="1000" dirty="0" smtClean="0">
                <a:solidFill>
                  <a:srgbClr val="777777"/>
                </a:solidFill>
                <a:latin typeface="Arial Narrow" panose="020B0606020202030204" pitchFamily="34" charset="0"/>
              </a:rPr>
              <a:t>INE. Estadística de Padrón Continuo y Censo Anual de Población. 2025-2030 estimación y proyecciones</a:t>
            </a:r>
            <a:endParaRPr lang="es-ES_tradnl" sz="1000" dirty="0">
              <a:solidFill>
                <a:srgbClr val="777777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1046440" y="-1007"/>
            <a:ext cx="7036056" cy="465575"/>
            <a:chOff x="1046440" y="-1007"/>
            <a:chExt cx="7036056" cy="465575"/>
          </a:xfrm>
        </p:grpSpPr>
        <p:sp>
          <p:nvSpPr>
            <p:cNvPr id="9" name="8 Rectángulo"/>
            <p:cNvSpPr/>
            <p:nvPr/>
          </p:nvSpPr>
          <p:spPr>
            <a:xfrm>
              <a:off x="1046440" y="1556"/>
              <a:ext cx="703605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s-ES" sz="2200" dirty="0" smtClean="0">
                  <a:solidFill>
                    <a:srgbClr val="79BED9"/>
                  </a:solidFill>
                  <a:latin typeface="Arial Narrow" panose="020B0606020202030204" pitchFamily="34" charset="0"/>
                </a:rPr>
                <a:t>La inmigración en España</a:t>
              </a:r>
              <a:endParaRPr lang="es-ES" sz="2200" dirty="0">
                <a:solidFill>
                  <a:srgbClr val="79BED9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51521" y="339502"/>
            <a:ext cx="82809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s-ES" dirty="0" smtClean="0">
                <a:latin typeface="Arial Narrow" panose="020B0606020202030204" pitchFamily="34" charset="0"/>
                <a:cs typeface="Tahoma" pitchFamily="34" charset="0"/>
              </a:rPr>
              <a:t>INMIGRACIÓN LATINOAMERICANA EN ESPAÑA (2000-2024). </a:t>
            </a:r>
          </a:p>
          <a:p>
            <a:pPr algn="ctr">
              <a:spcBef>
                <a:spcPts val="0"/>
              </a:spcBef>
            </a:pPr>
            <a:r>
              <a:rPr lang="es-ES" dirty="0" smtClean="0">
                <a:latin typeface="Arial Narrow" panose="020B0606020202030204" pitchFamily="34" charset="0"/>
                <a:cs typeface="Tahoma" pitchFamily="34" charset="0"/>
              </a:rPr>
              <a:t>Porcentaje de población latinoamericana sobre total inmigrantes</a:t>
            </a:r>
            <a:endParaRPr lang="es-ES" b="1" dirty="0">
              <a:latin typeface="Arial Narrow" panose="020B0606020202030204" pitchFamily="34" charset="0"/>
              <a:cs typeface="Tahoma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7504" y="4120385"/>
            <a:ext cx="865890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b="1" dirty="0" smtClean="0">
                <a:solidFill>
                  <a:srgbClr val="C00000"/>
                </a:solidFill>
              </a:rPr>
              <a:t>&gt; LA </a:t>
            </a:r>
            <a:r>
              <a:rPr lang="es-ES" sz="1100" b="1" dirty="0">
                <a:solidFill>
                  <a:srgbClr val="C00000"/>
                </a:solidFill>
              </a:rPr>
              <a:t>INMIGRACIÓN LATINOAMERICANA GANA </a:t>
            </a:r>
            <a:r>
              <a:rPr lang="es-ES" sz="1100" b="1" dirty="0" smtClean="0">
                <a:solidFill>
                  <a:srgbClr val="C00000"/>
                </a:solidFill>
              </a:rPr>
              <a:t>PESO EN ESPAÑA</a:t>
            </a:r>
          </a:p>
          <a:p>
            <a:pPr>
              <a:spcBef>
                <a:spcPts val="600"/>
              </a:spcBef>
            </a:pPr>
            <a:r>
              <a:rPr lang="es-ES" sz="1100" dirty="0" smtClean="0"/>
              <a:t>El origen latinoamericano de la inmigración en España explica </a:t>
            </a:r>
            <a:r>
              <a:rPr lang="es-ES" sz="1100" dirty="0"/>
              <a:t>una parte muy relevante de ese crecimiento: pasa aproximadamente de medio millón a cerca de cinco millones de residentes nacidos en América </a:t>
            </a:r>
            <a:r>
              <a:rPr lang="es-ES" sz="1100" dirty="0" smtClean="0"/>
              <a:t>Latina (y de representar el 37,4 % al 52,6 %)</a:t>
            </a:r>
            <a:endParaRPr lang="es-ES" sz="11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90182"/>
            <a:ext cx="5400600" cy="316574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426825"/>
            <a:ext cx="3456384" cy="54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972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ctángulo"/>
          <p:cNvSpPr/>
          <p:nvPr/>
        </p:nvSpPr>
        <p:spPr>
          <a:xfrm>
            <a:off x="179511" y="618059"/>
            <a:ext cx="8855899" cy="3753891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-25898" y="4856647"/>
            <a:ext cx="3985121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spcBef>
                <a:spcPts val="0"/>
              </a:spcBef>
            </a:pP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FUENTE</a:t>
            </a:r>
            <a:r>
              <a:rPr lang="es-E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: Estadística de </a:t>
            </a:r>
            <a:r>
              <a:rPr lang="es-ES" sz="9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rPr>
              <a:t>Población Activa 2024</a:t>
            </a:r>
            <a:endParaRPr lang="es-ES" sz="900" i="1" dirty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739217" y="1525008"/>
            <a:ext cx="1296194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2300"/>
              </a:lnSpc>
            </a:pPr>
            <a:r>
              <a:rPr lang="es-ES" sz="3600" b="1" dirty="0">
                <a:solidFill>
                  <a:prstClr val="white"/>
                </a:solidFill>
                <a:latin typeface="Arial Narrow" panose="020B0606020202030204" pitchFamily="34" charset="0"/>
              </a:rPr>
              <a:t>1,7</a:t>
            </a:r>
            <a:r>
              <a:rPr lang="es-ES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es-ES" sz="1600" b="1" dirty="0">
                <a:solidFill>
                  <a:prstClr val="white"/>
                </a:solidFill>
                <a:latin typeface="Arial Narrow" panose="020B0606020202030204" pitchFamily="34" charset="0"/>
              </a:rPr>
              <a:t>millones</a:t>
            </a:r>
            <a:endParaRPr lang="es-ES" sz="1600" dirty="0">
              <a:solidFill>
                <a:prstClr val="white"/>
              </a:solidFill>
              <a:latin typeface="Arial Narrow"/>
            </a:endParaRPr>
          </a:p>
        </p:txBody>
      </p:sp>
      <p:grpSp>
        <p:nvGrpSpPr>
          <p:cNvPr id="17" name="7 Grupo"/>
          <p:cNvGrpSpPr/>
          <p:nvPr/>
        </p:nvGrpSpPr>
        <p:grpSpPr>
          <a:xfrm>
            <a:off x="179510" y="-20129"/>
            <a:ext cx="8855900" cy="587338"/>
            <a:chOff x="1046440" y="-1007"/>
            <a:chExt cx="7036056" cy="587338"/>
          </a:xfrm>
        </p:grpSpPr>
        <p:sp>
          <p:nvSpPr>
            <p:cNvPr id="18" name="8 Rectángulo"/>
            <p:cNvSpPr/>
            <p:nvPr/>
          </p:nvSpPr>
          <p:spPr>
            <a:xfrm>
              <a:off x="1046440" y="1556"/>
              <a:ext cx="703605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600" b="1" dirty="0" smtClean="0">
                  <a:solidFill>
                    <a:srgbClr val="79BED9"/>
                  </a:solidFill>
                  <a:latin typeface="Arial Narrow" panose="020B0606020202030204" pitchFamily="34" charset="0"/>
                </a:rPr>
                <a:t>Participación de la población inmigrante por sectores de actividad en España sobre el total </a:t>
              </a:r>
            </a:p>
            <a:p>
              <a:pPr algn="ctr"/>
              <a:r>
                <a:rPr lang="es-ES" sz="1600" b="1" dirty="0" smtClean="0">
                  <a:solidFill>
                    <a:srgbClr val="79BED9"/>
                  </a:solidFill>
                  <a:latin typeface="Arial Narrow" panose="020B0606020202030204" pitchFamily="34" charset="0"/>
                </a:rPr>
                <a:t>(porcentaje según sectores más representativos)</a:t>
              </a:r>
              <a:endParaRPr lang="es-ES" sz="1600" b="1" dirty="0">
                <a:solidFill>
                  <a:srgbClr val="79BED9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9" name="9 Rectángulo"/>
            <p:cNvSpPr/>
            <p:nvPr/>
          </p:nvSpPr>
          <p:spPr>
            <a:xfrm>
              <a:off x="3618303" y="-1007"/>
              <a:ext cx="1892330" cy="64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aphicFrame>
        <p:nvGraphicFramePr>
          <p:cNvPr id="20" name="1 Gráfico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2801968"/>
              </p:ext>
            </p:extLst>
          </p:nvPr>
        </p:nvGraphicFramePr>
        <p:xfrm>
          <a:off x="-144325" y="418572"/>
          <a:ext cx="9503569" cy="485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83568" y="699542"/>
            <a:ext cx="1728192" cy="1384995"/>
          </a:xfrm>
          <a:prstGeom prst="rect">
            <a:avLst/>
          </a:prstGeom>
          <a:solidFill>
            <a:schemeClr val="bg2"/>
          </a:solidFill>
          <a:ln w="9525">
            <a:noFill/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ES" altLang="es-ES" sz="1050" dirty="0" smtClean="0"/>
              <a:t>T</a:t>
            </a:r>
            <a:r>
              <a:rPr kumimoji="0" lang="es-ES" altLang="es-ES" sz="105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asa </a:t>
            </a:r>
            <a:r>
              <a:rPr kumimoji="0" lang="es-ES" altLang="es-ES" sz="105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de temporalidad de los trabajadores extranjeros/inmigrantes </a:t>
            </a:r>
            <a:r>
              <a:rPr kumimoji="0" lang="es-ES" altLang="es-ES" sz="105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20,21%.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105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ES" altLang="es-ES" sz="1050" dirty="0" smtClean="0"/>
              <a:t>T</a:t>
            </a:r>
            <a:r>
              <a:rPr kumimoji="0" lang="es-ES" altLang="es-ES" sz="105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asa de temporalidad de la población española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105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17,31% </a:t>
            </a:r>
          </a:p>
        </p:txBody>
      </p:sp>
    </p:spTree>
    <p:extLst>
      <p:ext uri="{BB962C8B-B14F-4D97-AF65-F5344CB8AC3E}">
        <p14:creationId xmlns:p14="http://schemas.microsoft.com/office/powerpoint/2010/main" val="219831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26694" y="3565429"/>
            <a:ext cx="54906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>
                <a:solidFill>
                  <a:srgbClr val="21B4D1"/>
                </a:solidFill>
                <a:latin typeface="Arial Black" panose="020B0A04020102020204" pitchFamily="34" charset="0"/>
              </a:rPr>
              <a:t>Gracias</a:t>
            </a: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44" y="977692"/>
            <a:ext cx="5650511" cy="23941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491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iseño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8227</TotalTime>
  <Words>973</Words>
  <Application>Microsoft Office PowerPoint</Application>
  <PresentationFormat>Presentación en pantalla (16:9)</PresentationFormat>
  <Paragraphs>117</Paragraphs>
  <Slides>15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Tahoma</vt:lpstr>
      <vt:lpstr>Wingdings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Mutua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absuarezh</dc:creator>
  <cp:lastModifiedBy>Adolfo Jiménez Reguillo</cp:lastModifiedBy>
  <cp:revision>697</cp:revision>
  <cp:lastPrinted>2026-04-20T09:51:27Z</cp:lastPrinted>
  <dcterms:created xsi:type="dcterms:W3CDTF">2010-09-09T08:47:52Z</dcterms:created>
  <dcterms:modified xsi:type="dcterms:W3CDTF">2026-06-02T13:54:19Z</dcterms:modified>
</cp:coreProperties>
</file>